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59" r:id="rId8"/>
    <p:sldId id="267" r:id="rId9"/>
    <p:sldId id="263" r:id="rId10"/>
    <p:sldId id="283" r:id="rId11"/>
    <p:sldId id="268" r:id="rId12"/>
    <p:sldId id="264" r:id="rId13"/>
    <p:sldId id="284" r:id="rId14"/>
    <p:sldId id="285" r:id="rId15"/>
    <p:sldId id="286" r:id="rId16"/>
    <p:sldId id="287" r:id="rId17"/>
    <p:sldId id="288" r:id="rId18"/>
    <p:sldId id="265" r:id="rId19"/>
    <p:sldId id="269" r:id="rId20"/>
    <p:sldId id="289" r:id="rId21"/>
    <p:sldId id="290" r:id="rId22"/>
    <p:sldId id="291" r:id="rId23"/>
    <p:sldId id="292" r:id="rId24"/>
    <p:sldId id="266" r:id="rId25"/>
    <p:sldId id="270" r:id="rId26"/>
    <p:sldId id="271" r:id="rId27"/>
    <p:sldId id="272" r:id="rId28"/>
    <p:sldId id="293" r:id="rId29"/>
    <p:sldId id="273" r:id="rId30"/>
    <p:sldId id="294" r:id="rId31"/>
    <p:sldId id="274" r:id="rId32"/>
    <p:sldId id="275" r:id="rId33"/>
    <p:sldId id="277" r:id="rId34"/>
    <p:sldId id="278" r:id="rId35"/>
    <p:sldId id="279" r:id="rId36"/>
    <p:sldId id="280" r:id="rId37"/>
    <p:sldId id="281" r:id="rId38"/>
    <p:sldId id="282"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C1ABE-42CA-26AB-97D5-BE87750F96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292EEC-990B-7FD3-4234-D11270867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7C5A34-2C7B-33AC-382A-77C9D9E54B4F}"/>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5" name="Footer Placeholder 4">
            <a:extLst>
              <a:ext uri="{FF2B5EF4-FFF2-40B4-BE49-F238E27FC236}">
                <a16:creationId xmlns:a16="http://schemas.microsoft.com/office/drawing/2014/main" id="{AD4643BE-0752-A804-8243-75B4965BCE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7F3045-C111-BB48-B2DC-CF7C5C5B92CE}"/>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1615675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AC17-8410-AF72-5D2B-9226936EC2C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A79220-6687-85CC-C833-D6F588E1AE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8522E0-6FD1-D1EA-E778-EF329DD242A6}"/>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5" name="Footer Placeholder 4">
            <a:extLst>
              <a:ext uri="{FF2B5EF4-FFF2-40B4-BE49-F238E27FC236}">
                <a16:creationId xmlns:a16="http://schemas.microsoft.com/office/drawing/2014/main" id="{9A6C71C7-1E1B-7DA9-7F73-B1B832E543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575F4B-A1D9-C955-CEA3-2729E111BEE1}"/>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355568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914C4A-3C9D-F160-8BD2-D32C7AFFEC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61EF6B-E6F6-72BC-49BB-749C674CD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478C9D-B8DE-A47B-BAD7-052CE5D29C80}"/>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5" name="Footer Placeholder 4">
            <a:extLst>
              <a:ext uri="{FF2B5EF4-FFF2-40B4-BE49-F238E27FC236}">
                <a16:creationId xmlns:a16="http://schemas.microsoft.com/office/drawing/2014/main" id="{442EE068-6430-82D7-D222-3A491CAC72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C1D6AA-77EA-BED9-D40A-22AE86AA332F}"/>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2476546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5BD-04C3-E811-A85B-D0610D56A7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AFC2BC-72EC-A1C1-AC71-D14FD4A728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443FA9-3D7E-98E6-AE12-9DDD808FD8FE}"/>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5" name="Footer Placeholder 4">
            <a:extLst>
              <a:ext uri="{FF2B5EF4-FFF2-40B4-BE49-F238E27FC236}">
                <a16:creationId xmlns:a16="http://schemas.microsoft.com/office/drawing/2014/main" id="{96648AB4-BACC-0830-5553-1E840AF2D0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AE05A9-3D28-4499-E31A-60145B845938}"/>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753470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97957-0D44-8F40-2837-954DB2B56E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AC74D33-25D3-BB81-5F54-682B69C10A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D093E-8CCC-3721-5DBC-7296838EE675}"/>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5" name="Footer Placeholder 4">
            <a:extLst>
              <a:ext uri="{FF2B5EF4-FFF2-40B4-BE49-F238E27FC236}">
                <a16:creationId xmlns:a16="http://schemas.microsoft.com/office/drawing/2014/main" id="{83424BB4-0826-7F04-9ABB-DFCD16ACEA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084C4D-F9F1-20DC-D2B5-2633E6FB8AEA}"/>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3114313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8BADC-96AE-BA13-950E-817D27341D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6719A6-6AB1-A279-D1BA-8A3FBFC6AC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BAB66C-DD8F-793C-E1D0-2AA79079D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B6D60C-874D-20A9-736B-AF2A797A761A}"/>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6" name="Footer Placeholder 5">
            <a:extLst>
              <a:ext uri="{FF2B5EF4-FFF2-40B4-BE49-F238E27FC236}">
                <a16:creationId xmlns:a16="http://schemas.microsoft.com/office/drawing/2014/main" id="{002F5B66-1119-9C85-AF13-35A6072662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84BAD7-09AA-9267-0C90-E4BB78B49AF3}"/>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14863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69C7-54C1-5D1F-EFE9-D8DCF3906C6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816D83-9DCA-E131-9D4E-92CC58D71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326390-19D0-CE9A-DB13-C8293B927F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F456DD-8F20-0413-EE48-E92902D627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7FD877-4A09-6C2C-BBF4-0BF4B3E0B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358DCD-1BFF-9D30-541E-B94F9F63FECD}"/>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8" name="Footer Placeholder 7">
            <a:extLst>
              <a:ext uri="{FF2B5EF4-FFF2-40B4-BE49-F238E27FC236}">
                <a16:creationId xmlns:a16="http://schemas.microsoft.com/office/drawing/2014/main" id="{6E04F3CF-1ED0-529D-6538-38A18C583A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4AAC144-5D90-F8D0-B011-97D4668414D4}"/>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271343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7418-2ECD-AE66-31AC-B5F50464B5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B51D9A-7812-6829-324E-02904B73F00C}"/>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4" name="Footer Placeholder 3">
            <a:extLst>
              <a:ext uri="{FF2B5EF4-FFF2-40B4-BE49-F238E27FC236}">
                <a16:creationId xmlns:a16="http://schemas.microsoft.com/office/drawing/2014/main" id="{A062E8D8-D7DE-A9BD-BA90-98CE737889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486EEB-D9A4-7DC7-2C5E-26176FB44DEA}"/>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583664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52460B-2B38-5CF2-1B31-8BF8F0EE6048}"/>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3" name="Footer Placeholder 2">
            <a:extLst>
              <a:ext uri="{FF2B5EF4-FFF2-40B4-BE49-F238E27FC236}">
                <a16:creationId xmlns:a16="http://schemas.microsoft.com/office/drawing/2014/main" id="{308FB9C1-F31C-01D8-143D-F6D84949CD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9230836-5339-967B-1C27-2883B5C6F40B}"/>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1653731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3D5C-411C-1D49-201A-359A9BADCF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BA5A09-E863-ADC0-6B14-91DA92DE22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40E129-7E4A-139C-C2E9-B79E36093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5B7CF-11AA-C7EF-51C2-88D020326996}"/>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6" name="Footer Placeholder 5">
            <a:extLst>
              <a:ext uri="{FF2B5EF4-FFF2-40B4-BE49-F238E27FC236}">
                <a16:creationId xmlns:a16="http://schemas.microsoft.com/office/drawing/2014/main" id="{08176510-45DB-461C-9EDC-A8D912E2B2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3F45A4-1F3B-700D-9430-41CBA35B9959}"/>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3001133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64D4-634E-871B-731B-B23D90E23D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78581E-2344-652B-2CE8-B35AA3761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9E0D2B7-D70B-DF30-F79A-9F3A7F1BF5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1922EF-BD7F-ED6B-0436-FB790849CA83}"/>
              </a:ext>
            </a:extLst>
          </p:cNvPr>
          <p:cNvSpPr>
            <a:spLocks noGrp="1"/>
          </p:cNvSpPr>
          <p:nvPr>
            <p:ph type="dt" sz="half" idx="10"/>
          </p:nvPr>
        </p:nvSpPr>
        <p:spPr/>
        <p:txBody>
          <a:bodyPr/>
          <a:lstStyle/>
          <a:p>
            <a:fld id="{AD4C7C35-4CD6-49D2-A37F-B75AE6CE04ED}" type="datetimeFigureOut">
              <a:rPr lang="en-IN" smtClean="0"/>
              <a:t>11-10-2022</a:t>
            </a:fld>
            <a:endParaRPr lang="en-IN"/>
          </a:p>
        </p:txBody>
      </p:sp>
      <p:sp>
        <p:nvSpPr>
          <p:cNvPr id="6" name="Footer Placeholder 5">
            <a:extLst>
              <a:ext uri="{FF2B5EF4-FFF2-40B4-BE49-F238E27FC236}">
                <a16:creationId xmlns:a16="http://schemas.microsoft.com/office/drawing/2014/main" id="{EFAF58D0-6EC1-B956-4D1B-88067E38E6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D04345-B627-92E0-8201-033FF2AA02EC}"/>
              </a:ext>
            </a:extLst>
          </p:cNvPr>
          <p:cNvSpPr>
            <a:spLocks noGrp="1"/>
          </p:cNvSpPr>
          <p:nvPr>
            <p:ph type="sldNum" sz="quarter" idx="12"/>
          </p:nvPr>
        </p:nvSpPr>
        <p:spPr/>
        <p:txBody>
          <a:bodyPr/>
          <a:lstStyle/>
          <a:p>
            <a:fld id="{158A90C8-B671-4EA3-BE09-AD54E523A50F}" type="slidenum">
              <a:rPr lang="en-IN" smtClean="0"/>
              <a:t>‹#›</a:t>
            </a:fld>
            <a:endParaRPr lang="en-IN"/>
          </a:p>
        </p:txBody>
      </p:sp>
    </p:spTree>
    <p:extLst>
      <p:ext uri="{BB962C8B-B14F-4D97-AF65-F5344CB8AC3E}">
        <p14:creationId xmlns:p14="http://schemas.microsoft.com/office/powerpoint/2010/main" val="2514456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82DDE-FA4D-665F-6DF4-E9A7E9B3B7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D0D02B-FA74-D29C-1CA4-419DC9940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176785-F9C6-6216-B8E0-F0CECF5A09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C7C35-4CD6-49D2-A37F-B75AE6CE04ED}" type="datetimeFigureOut">
              <a:rPr lang="en-IN" smtClean="0"/>
              <a:t>11-10-2022</a:t>
            </a:fld>
            <a:endParaRPr lang="en-IN"/>
          </a:p>
        </p:txBody>
      </p:sp>
      <p:sp>
        <p:nvSpPr>
          <p:cNvPr id="5" name="Footer Placeholder 4">
            <a:extLst>
              <a:ext uri="{FF2B5EF4-FFF2-40B4-BE49-F238E27FC236}">
                <a16:creationId xmlns:a16="http://schemas.microsoft.com/office/drawing/2014/main" id="{19107891-6377-7F79-E6EA-1C007C3B7B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5D36F8-5D56-64C3-62AD-8A02A9348E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A90C8-B671-4EA3-BE09-AD54E523A50F}" type="slidenum">
              <a:rPr lang="en-IN" smtClean="0"/>
              <a:t>‹#›</a:t>
            </a:fld>
            <a:endParaRPr lang="en-IN"/>
          </a:p>
        </p:txBody>
      </p:sp>
    </p:spTree>
    <p:extLst>
      <p:ext uri="{BB962C8B-B14F-4D97-AF65-F5344CB8AC3E}">
        <p14:creationId xmlns:p14="http://schemas.microsoft.com/office/powerpoint/2010/main" val="718790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v7labs.com/blog/what-is-computer-vision" TargetMode="External"/><Relationship Id="rId2" Type="http://schemas.openxmlformats.org/officeDocument/2006/relationships/hyperlink" Target="https://www.v7labs.com/blog/object-detection-guid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cs?searchtype=author&amp;query=Girshick%2C+R" TargetMode="External"/><Relationship Id="rId2" Type="http://schemas.openxmlformats.org/officeDocument/2006/relationships/hyperlink" Target="https://arxiv.org/search/cs?searchtype=author&amp;query=Divvala%2C+S" TargetMode="External"/><Relationship Id="rId1" Type="http://schemas.openxmlformats.org/officeDocument/2006/relationships/slideLayout" Target="../slideLayouts/slideLayout2.xml"/><Relationship Id="rId5" Type="http://schemas.openxmlformats.org/officeDocument/2006/relationships/hyperlink" Target="https://arxiv.org/pdf/1506.02640.pdf" TargetMode="External"/><Relationship Id="rId4" Type="http://schemas.openxmlformats.org/officeDocument/2006/relationships/hyperlink" Target="https://arxiv.org/search/cs?searchtype=author&amp;query=Farhadi%2C+A"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arxiv.org/pdf/1612.08242v1.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v7labs.com/blog/image-classification-guid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v7labs.com/blog/convolutional-neural-networks-guid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004.10934.pdf" TargetMode="External"/><Relationship Id="rId2" Type="http://schemas.openxmlformats.org/officeDocument/2006/relationships/hyperlink" Target="https://github.com/AlexeyAB/darkne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ultralytics.com/" TargetMode="External"/><Relationship Id="rId2" Type="http://schemas.openxmlformats.org/officeDocument/2006/relationships/hyperlink" Target="https://github.com/ultralytics/yolov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v7labs.com/blog/image-segmentation-guid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igeekprogrammer.com/?s=convolutiona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appsilon.com/object-detection-yolo-algorith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v7labs.com/blog/neural-network-architectures-guid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v7labs.com/definitions/bounding-bo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34E9-A288-B48B-8036-BC47B049F453}"/>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C722EE8E-D147-6A37-EF0E-1AA4EF12C31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36198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4008-FF5B-68B1-558E-A3127E3E5FD2}"/>
              </a:ext>
            </a:extLst>
          </p:cNvPr>
          <p:cNvSpPr>
            <a:spLocks noGrp="1"/>
          </p:cNvSpPr>
          <p:nvPr>
            <p:ph type="title"/>
          </p:nvPr>
        </p:nvSpPr>
        <p:spPr/>
        <p:txBody>
          <a:bodyPr/>
          <a:lstStyle/>
          <a:p>
            <a:r>
              <a:rPr lang="en-US" b="1" i="0" dirty="0">
                <a:solidFill>
                  <a:srgbClr val="0F2534"/>
                </a:solidFill>
                <a:effectLst/>
                <a:latin typeface="inherit"/>
              </a:rPr>
              <a:t>Algorithms based on regression</a:t>
            </a:r>
            <a:br>
              <a:rPr lang="en-US" b="1" i="0" dirty="0">
                <a:solidFill>
                  <a:srgbClr val="0F2534"/>
                </a:solidFill>
                <a:effectLst/>
                <a:latin typeface="Raleway" panose="020B0604020202020204" pitchFamily="2" charset="0"/>
              </a:rPr>
            </a:br>
            <a:endParaRPr lang="en-IN" dirty="0"/>
          </a:p>
        </p:txBody>
      </p:sp>
      <p:sp>
        <p:nvSpPr>
          <p:cNvPr id="3" name="Content Placeholder 2">
            <a:extLst>
              <a:ext uri="{FF2B5EF4-FFF2-40B4-BE49-F238E27FC236}">
                <a16:creationId xmlns:a16="http://schemas.microsoft.com/office/drawing/2014/main" id="{9A41F8F7-32AC-6AC9-AF02-4D95ADE2FBFC}"/>
              </a:ext>
            </a:extLst>
          </p:cNvPr>
          <p:cNvSpPr>
            <a:spLocks noGrp="1"/>
          </p:cNvSpPr>
          <p:nvPr>
            <p:ph idx="1"/>
          </p:nvPr>
        </p:nvSpPr>
        <p:spPr/>
        <p:txBody>
          <a:bodyPr/>
          <a:lstStyle/>
          <a:p>
            <a:pPr algn="l" fontAlgn="auto"/>
            <a:r>
              <a:rPr lang="en-US" b="0" i="0" dirty="0">
                <a:solidFill>
                  <a:srgbClr val="0F2534"/>
                </a:solidFill>
                <a:effectLst/>
                <a:latin typeface="inherit"/>
              </a:rPr>
              <a:t>Instead of selecting interesting parts of an image, they predict classes and bounding boxes for the whole image </a:t>
            </a:r>
            <a:r>
              <a:rPr lang="en-US" b="1" i="0" dirty="0">
                <a:solidFill>
                  <a:srgbClr val="0F2534"/>
                </a:solidFill>
                <a:effectLst/>
                <a:latin typeface="inherit"/>
              </a:rPr>
              <a:t>in one run of the algorithm</a:t>
            </a:r>
            <a:r>
              <a:rPr lang="en-US" b="0" i="0" dirty="0">
                <a:solidFill>
                  <a:srgbClr val="0F2534"/>
                </a:solidFill>
                <a:effectLst/>
                <a:latin typeface="inherit"/>
              </a:rPr>
              <a:t>. The two best-known examples from this group are the </a:t>
            </a:r>
            <a:r>
              <a:rPr lang="en-US" b="1" i="0" dirty="0">
                <a:solidFill>
                  <a:srgbClr val="0F2534"/>
                </a:solidFill>
                <a:effectLst/>
                <a:latin typeface="inherit"/>
              </a:rPr>
              <a:t>YOLO (You Only Look Once)</a:t>
            </a:r>
            <a:r>
              <a:rPr lang="en-US" b="0" i="0" dirty="0">
                <a:solidFill>
                  <a:srgbClr val="0F2534"/>
                </a:solidFill>
                <a:effectLst/>
                <a:latin typeface="inherit"/>
              </a:rPr>
              <a:t> family algorithms and SSD (Single Shot </a:t>
            </a:r>
            <a:r>
              <a:rPr lang="en-US" b="0" i="0" dirty="0" err="1">
                <a:solidFill>
                  <a:srgbClr val="0F2534"/>
                </a:solidFill>
                <a:effectLst/>
                <a:latin typeface="inherit"/>
              </a:rPr>
              <a:t>Multibox</a:t>
            </a:r>
            <a:r>
              <a:rPr lang="en-US" b="0" i="0" dirty="0">
                <a:solidFill>
                  <a:srgbClr val="0F2534"/>
                </a:solidFill>
                <a:effectLst/>
                <a:latin typeface="inherit"/>
              </a:rPr>
              <a:t> Detector). They are commonly used for real-time object detection as, in general, they trade a bit of accuracy for large improvements in speed.</a:t>
            </a:r>
            <a:endParaRPr lang="en-US" b="0" i="0" dirty="0">
              <a:solidFill>
                <a:srgbClr val="0F2534"/>
              </a:solidFill>
              <a:effectLst/>
              <a:latin typeface="Maven Pro"/>
            </a:endParaRPr>
          </a:p>
          <a:p>
            <a:endParaRPr lang="en-IN" dirty="0"/>
          </a:p>
        </p:txBody>
      </p:sp>
    </p:spTree>
    <p:extLst>
      <p:ext uri="{BB962C8B-B14F-4D97-AF65-F5344CB8AC3E}">
        <p14:creationId xmlns:p14="http://schemas.microsoft.com/office/powerpoint/2010/main" val="1368674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5EA9-3094-071F-C404-9CC2A9901369}"/>
              </a:ext>
            </a:extLst>
          </p:cNvPr>
          <p:cNvSpPr>
            <a:spLocks noGrp="1"/>
          </p:cNvSpPr>
          <p:nvPr>
            <p:ph type="title"/>
          </p:nvPr>
        </p:nvSpPr>
        <p:spPr/>
        <p:txBody>
          <a:bodyPr/>
          <a:lstStyle/>
          <a:p>
            <a:r>
              <a:rPr lang="en-IN" b="1" i="0" dirty="0">
                <a:solidFill>
                  <a:srgbClr val="000000"/>
                </a:solidFill>
                <a:effectLst/>
                <a:latin typeface="Inter"/>
              </a:rPr>
              <a:t>How does YOLO work?</a:t>
            </a:r>
            <a:br>
              <a:rPr lang="en-IN" b="0" i="0" dirty="0">
                <a:solidFill>
                  <a:srgbClr val="060913"/>
                </a:solidFill>
                <a:effectLst/>
                <a:latin typeface="Inter"/>
              </a:rPr>
            </a:br>
            <a:endParaRPr lang="en-IN" dirty="0"/>
          </a:p>
        </p:txBody>
      </p:sp>
      <p:sp>
        <p:nvSpPr>
          <p:cNvPr id="3" name="Content Placeholder 2">
            <a:extLst>
              <a:ext uri="{FF2B5EF4-FFF2-40B4-BE49-F238E27FC236}">
                <a16:creationId xmlns:a16="http://schemas.microsoft.com/office/drawing/2014/main" id="{FA97BBAB-C8AD-BF74-F6DA-716CFC80415B}"/>
              </a:ext>
            </a:extLst>
          </p:cNvPr>
          <p:cNvSpPr>
            <a:spLocks noGrp="1"/>
          </p:cNvSpPr>
          <p:nvPr>
            <p:ph sz="half" idx="1"/>
          </p:nvPr>
        </p:nvSpPr>
        <p:spPr/>
        <p:txBody>
          <a:bodyPr>
            <a:normAutofit fontScale="62500" lnSpcReduction="20000"/>
          </a:bodyPr>
          <a:lstStyle/>
          <a:p>
            <a:pPr algn="l"/>
            <a:r>
              <a:rPr lang="en-US" b="0" i="0" dirty="0">
                <a:solidFill>
                  <a:srgbClr val="060913"/>
                </a:solidFill>
                <a:effectLst/>
                <a:latin typeface="Inter"/>
              </a:rPr>
              <a:t>The YOLO algorithm works by dividing the image into </a:t>
            </a:r>
            <a:r>
              <a:rPr lang="en-US" b="0" i="1" dirty="0">
                <a:solidFill>
                  <a:srgbClr val="060913"/>
                </a:solidFill>
                <a:effectLst/>
                <a:latin typeface="Inter"/>
              </a:rPr>
              <a:t>N</a:t>
            </a:r>
            <a:r>
              <a:rPr lang="en-US" b="0" i="0" dirty="0">
                <a:solidFill>
                  <a:srgbClr val="060913"/>
                </a:solidFill>
                <a:effectLst/>
                <a:latin typeface="Inter"/>
              </a:rPr>
              <a:t> grids, each having an equal dimensional region of </a:t>
            </a:r>
            <a:r>
              <a:rPr lang="en-US" b="0" i="0" dirty="0" err="1">
                <a:solidFill>
                  <a:srgbClr val="060913"/>
                </a:solidFill>
                <a:effectLst/>
                <a:latin typeface="Inter"/>
              </a:rPr>
              <a:t>SxS</a:t>
            </a:r>
            <a:r>
              <a:rPr lang="en-US" b="0" i="0" dirty="0">
                <a:solidFill>
                  <a:srgbClr val="060913"/>
                </a:solidFill>
                <a:effectLst/>
                <a:latin typeface="Inter"/>
              </a:rPr>
              <a:t>. Each of these </a:t>
            </a:r>
            <a:r>
              <a:rPr lang="en-US" b="0" i="1" dirty="0">
                <a:solidFill>
                  <a:srgbClr val="060913"/>
                </a:solidFill>
                <a:effectLst/>
                <a:latin typeface="Inter"/>
              </a:rPr>
              <a:t>N</a:t>
            </a:r>
            <a:r>
              <a:rPr lang="en-US" b="0" i="0" dirty="0">
                <a:solidFill>
                  <a:srgbClr val="060913"/>
                </a:solidFill>
                <a:effectLst/>
                <a:latin typeface="Inter"/>
              </a:rPr>
              <a:t> grids is responsible for the detection and localization of the object it contains.</a:t>
            </a:r>
          </a:p>
          <a:p>
            <a:pPr algn="l"/>
            <a:r>
              <a:rPr lang="en-US" b="0" i="0" dirty="0">
                <a:solidFill>
                  <a:srgbClr val="060913"/>
                </a:solidFill>
                <a:effectLst/>
                <a:latin typeface="Inter"/>
              </a:rPr>
              <a:t>Correspondingly, these grids predict B bounding box coordinates relative to their cell coordinates, along with the object label and probability of the object being present in the cell.</a:t>
            </a:r>
          </a:p>
          <a:p>
            <a:pPr algn="l"/>
            <a:r>
              <a:rPr lang="en-US" b="0" i="0" dirty="0">
                <a:solidFill>
                  <a:srgbClr val="060913"/>
                </a:solidFill>
                <a:effectLst/>
                <a:latin typeface="Inter"/>
              </a:rPr>
              <a:t>This process greatly lowers the computation as both detection and recognition are handled by cells from the image, but—</a:t>
            </a:r>
          </a:p>
          <a:p>
            <a:pPr algn="l"/>
            <a:r>
              <a:rPr lang="en-US" b="0" i="0" dirty="0">
                <a:solidFill>
                  <a:srgbClr val="060913"/>
                </a:solidFill>
                <a:effectLst/>
                <a:latin typeface="Inter"/>
              </a:rPr>
              <a:t>It brings forth a lot of duplicate predictions due to multiple cells predicting the same object with different bounding box predictions.</a:t>
            </a:r>
          </a:p>
          <a:p>
            <a:pPr algn="l"/>
            <a:r>
              <a:rPr lang="en-US" b="0" i="0" dirty="0">
                <a:solidFill>
                  <a:srgbClr val="060913"/>
                </a:solidFill>
                <a:effectLst/>
                <a:latin typeface="Inter"/>
              </a:rPr>
              <a:t>YOLO makes use of Non Maximal Suppression to deal with this issue.</a:t>
            </a:r>
          </a:p>
          <a:p>
            <a:endParaRPr lang="en-IN" dirty="0"/>
          </a:p>
        </p:txBody>
      </p:sp>
      <p:pic>
        <p:nvPicPr>
          <p:cNvPr id="5" name="Content Placeholder 4">
            <a:extLst>
              <a:ext uri="{FF2B5EF4-FFF2-40B4-BE49-F238E27FC236}">
                <a16:creationId xmlns:a16="http://schemas.microsoft.com/office/drawing/2014/main" id="{A0E13107-7223-6DDE-1FE1-BC99D3AB3E3C}"/>
              </a:ext>
            </a:extLst>
          </p:cNvPr>
          <p:cNvPicPr>
            <a:picLocks noGrp="1" noChangeAspect="1"/>
          </p:cNvPicPr>
          <p:nvPr>
            <p:ph sz="half" idx="2"/>
          </p:nvPr>
        </p:nvPicPr>
        <p:blipFill>
          <a:blip r:embed="rId2"/>
          <a:stretch>
            <a:fillRect/>
          </a:stretch>
        </p:blipFill>
        <p:spPr>
          <a:xfrm>
            <a:off x="6172200" y="2181726"/>
            <a:ext cx="5181600" cy="3304674"/>
          </a:xfrm>
          <a:prstGeom prst="rect">
            <a:avLst/>
          </a:prstGeom>
        </p:spPr>
      </p:pic>
    </p:spTree>
    <p:extLst>
      <p:ext uri="{BB962C8B-B14F-4D97-AF65-F5344CB8AC3E}">
        <p14:creationId xmlns:p14="http://schemas.microsoft.com/office/powerpoint/2010/main" val="193461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3516-8332-07C7-EE81-8EB0FD7F7988}"/>
              </a:ext>
            </a:extLst>
          </p:cNvPr>
          <p:cNvSpPr>
            <a:spLocks noGrp="1"/>
          </p:cNvSpPr>
          <p:nvPr>
            <p:ph type="title"/>
          </p:nvPr>
        </p:nvSpPr>
        <p:spPr/>
        <p:txBody>
          <a:bodyPr/>
          <a:lstStyle/>
          <a:p>
            <a:r>
              <a:rPr lang="en-IN" b="1" i="0" dirty="0">
                <a:solidFill>
                  <a:srgbClr val="000000"/>
                </a:solidFill>
                <a:effectLst/>
                <a:latin typeface="Inter"/>
              </a:rPr>
              <a:t>How does YOLO work?</a:t>
            </a:r>
            <a:br>
              <a:rPr lang="en-IN" b="0" i="0" dirty="0">
                <a:solidFill>
                  <a:srgbClr val="060913"/>
                </a:solidFill>
                <a:effectLst/>
                <a:latin typeface="Inter"/>
              </a:rPr>
            </a:br>
            <a:endParaRPr lang="en-IN" dirty="0"/>
          </a:p>
        </p:txBody>
      </p:sp>
      <p:sp>
        <p:nvSpPr>
          <p:cNvPr id="3" name="Content Placeholder 2">
            <a:extLst>
              <a:ext uri="{FF2B5EF4-FFF2-40B4-BE49-F238E27FC236}">
                <a16:creationId xmlns:a16="http://schemas.microsoft.com/office/drawing/2014/main" id="{1CC08268-7F53-08C9-3C94-2D2747CB1CF8}"/>
              </a:ext>
            </a:extLst>
          </p:cNvPr>
          <p:cNvSpPr>
            <a:spLocks noGrp="1"/>
          </p:cNvSpPr>
          <p:nvPr>
            <p:ph idx="1"/>
          </p:nvPr>
        </p:nvSpPr>
        <p:spPr/>
        <p:txBody>
          <a:bodyPr/>
          <a:lstStyle/>
          <a:p>
            <a:pPr algn="l"/>
            <a:r>
              <a:rPr lang="en-US" b="0" i="0" dirty="0">
                <a:solidFill>
                  <a:srgbClr val="060913"/>
                </a:solidFill>
                <a:effectLst/>
                <a:latin typeface="Inter"/>
              </a:rPr>
              <a:t>In Non Maximal Suppression, YOLO suppresses all bounding boxes that have lower probability scores.</a:t>
            </a:r>
          </a:p>
          <a:p>
            <a:pPr algn="l"/>
            <a:r>
              <a:rPr lang="en-US" b="0" i="0" dirty="0">
                <a:solidFill>
                  <a:srgbClr val="060913"/>
                </a:solidFill>
                <a:effectLst/>
                <a:latin typeface="Inter"/>
              </a:rPr>
              <a:t>YOLO achieves this by first looking at the probability scores associated with each decision and taking the largest one. Following this, it suppresses the bounding boxes having the largest Intersection over Union with the current high probability bounding box.</a:t>
            </a:r>
          </a:p>
          <a:p>
            <a:pPr algn="l"/>
            <a:r>
              <a:rPr lang="en-US" b="0" i="0" dirty="0">
                <a:solidFill>
                  <a:srgbClr val="060913"/>
                </a:solidFill>
                <a:effectLst/>
                <a:latin typeface="Inter"/>
              </a:rPr>
              <a:t>This step is repeated till the final bounding boxes are obtained.</a:t>
            </a:r>
          </a:p>
          <a:p>
            <a:endParaRPr lang="en-IN" dirty="0"/>
          </a:p>
        </p:txBody>
      </p:sp>
    </p:spTree>
    <p:extLst>
      <p:ext uri="{BB962C8B-B14F-4D97-AF65-F5344CB8AC3E}">
        <p14:creationId xmlns:p14="http://schemas.microsoft.com/office/powerpoint/2010/main" val="396271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6312-412C-FBDC-756F-C08F29E7FE92}"/>
              </a:ext>
            </a:extLst>
          </p:cNvPr>
          <p:cNvSpPr>
            <a:spLocks noGrp="1"/>
          </p:cNvSpPr>
          <p:nvPr>
            <p:ph type="title"/>
          </p:nvPr>
        </p:nvSpPr>
        <p:spPr/>
        <p:txBody>
          <a:bodyPr>
            <a:normAutofit fontScale="90000"/>
          </a:bodyPr>
          <a:lstStyle/>
          <a:p>
            <a:r>
              <a:rPr lang="en-US" b="1" i="0" dirty="0">
                <a:solidFill>
                  <a:srgbClr val="0F2534"/>
                </a:solidFill>
                <a:effectLst/>
                <a:latin typeface="inherit"/>
              </a:rPr>
              <a:t>Understanding YOLO object detection: the YOLO algorithm</a:t>
            </a:r>
            <a:br>
              <a:rPr lang="en-US" b="0" i="0" dirty="0">
                <a:solidFill>
                  <a:srgbClr val="0F2534"/>
                </a:solidFill>
                <a:effectLst/>
                <a:latin typeface="Maven Pro"/>
              </a:rPr>
            </a:br>
            <a:endParaRPr lang="en-IN" dirty="0"/>
          </a:p>
        </p:txBody>
      </p:sp>
      <p:sp>
        <p:nvSpPr>
          <p:cNvPr id="3" name="Content Placeholder 2">
            <a:extLst>
              <a:ext uri="{FF2B5EF4-FFF2-40B4-BE49-F238E27FC236}">
                <a16:creationId xmlns:a16="http://schemas.microsoft.com/office/drawing/2014/main" id="{2C2400F8-3B35-3508-0229-EE7DDAB52B9D}"/>
              </a:ext>
            </a:extLst>
          </p:cNvPr>
          <p:cNvSpPr>
            <a:spLocks noGrp="1"/>
          </p:cNvSpPr>
          <p:nvPr>
            <p:ph idx="1"/>
          </p:nvPr>
        </p:nvSpPr>
        <p:spPr/>
        <p:txBody>
          <a:bodyPr/>
          <a:lstStyle/>
          <a:p>
            <a:pPr algn="l" fontAlgn="auto"/>
            <a:r>
              <a:rPr lang="en-US" b="0" i="0" dirty="0">
                <a:solidFill>
                  <a:srgbClr val="0F2534"/>
                </a:solidFill>
                <a:effectLst/>
                <a:latin typeface="inherit"/>
              </a:rPr>
              <a:t>To understand the YOLO algorithm, it is necessary to establish what is actually being predicted. Ultimately, we aim to predict a class of an object and the bounding box specifying object location. Each bounding box can be described using four descriptors:</a:t>
            </a:r>
            <a:endParaRPr lang="en-US" b="0" i="0" dirty="0">
              <a:solidFill>
                <a:srgbClr val="0F2534"/>
              </a:solidFill>
              <a:effectLst/>
              <a:latin typeface="Maven Pro"/>
            </a:endParaRPr>
          </a:p>
          <a:p>
            <a:pPr algn="l" fontAlgn="auto">
              <a:buFont typeface="+mj-lt"/>
              <a:buAutoNum type="arabicPeriod"/>
            </a:pPr>
            <a:r>
              <a:rPr lang="en-US" b="0" i="0" dirty="0">
                <a:solidFill>
                  <a:srgbClr val="0F2534"/>
                </a:solidFill>
                <a:effectLst/>
                <a:latin typeface="inherit"/>
              </a:rPr>
              <a:t>center of a bounding box (</a:t>
            </a:r>
            <a:r>
              <a:rPr lang="en-US" b="1" i="0" dirty="0" err="1">
                <a:solidFill>
                  <a:srgbClr val="0F2534"/>
                </a:solidFill>
                <a:effectLst/>
                <a:latin typeface="inherit"/>
              </a:rPr>
              <a:t>bxby</a:t>
            </a:r>
            <a:r>
              <a:rPr lang="en-US" b="0" i="0" dirty="0">
                <a:solidFill>
                  <a:srgbClr val="0F2534"/>
                </a:solidFill>
                <a:effectLst/>
                <a:latin typeface="inherit"/>
              </a:rPr>
              <a:t>)</a:t>
            </a:r>
          </a:p>
          <a:p>
            <a:pPr algn="l" fontAlgn="auto">
              <a:buFont typeface="+mj-lt"/>
              <a:buAutoNum type="arabicPeriod"/>
            </a:pPr>
            <a:r>
              <a:rPr lang="en-US" b="0" i="0" dirty="0">
                <a:solidFill>
                  <a:srgbClr val="0F2534"/>
                </a:solidFill>
                <a:effectLst/>
                <a:latin typeface="inherit"/>
              </a:rPr>
              <a:t>width (</a:t>
            </a:r>
            <a:r>
              <a:rPr lang="en-US" b="1" i="0" dirty="0" err="1">
                <a:solidFill>
                  <a:srgbClr val="0F2534"/>
                </a:solidFill>
                <a:effectLst/>
                <a:latin typeface="inherit"/>
              </a:rPr>
              <a:t>bw</a:t>
            </a:r>
            <a:r>
              <a:rPr lang="en-US" b="0" i="0" dirty="0">
                <a:solidFill>
                  <a:srgbClr val="0F2534"/>
                </a:solidFill>
                <a:effectLst/>
                <a:latin typeface="inherit"/>
              </a:rPr>
              <a:t>)</a:t>
            </a:r>
          </a:p>
          <a:p>
            <a:pPr algn="l" fontAlgn="auto">
              <a:buFont typeface="+mj-lt"/>
              <a:buAutoNum type="arabicPeriod"/>
            </a:pPr>
            <a:r>
              <a:rPr lang="en-US" b="0" i="0" dirty="0">
                <a:solidFill>
                  <a:srgbClr val="0F2534"/>
                </a:solidFill>
                <a:effectLst/>
                <a:latin typeface="inherit"/>
              </a:rPr>
              <a:t>height (</a:t>
            </a:r>
            <a:r>
              <a:rPr lang="en-US" b="1" i="0" dirty="0" err="1">
                <a:solidFill>
                  <a:srgbClr val="0F2534"/>
                </a:solidFill>
                <a:effectLst/>
                <a:latin typeface="inherit"/>
              </a:rPr>
              <a:t>bh</a:t>
            </a:r>
            <a:r>
              <a:rPr lang="en-US" b="0" i="0" dirty="0">
                <a:solidFill>
                  <a:srgbClr val="0F2534"/>
                </a:solidFill>
                <a:effectLst/>
                <a:latin typeface="inherit"/>
              </a:rPr>
              <a:t>)</a:t>
            </a:r>
          </a:p>
          <a:p>
            <a:pPr algn="l" fontAlgn="auto">
              <a:buFont typeface="+mj-lt"/>
              <a:buAutoNum type="arabicPeriod"/>
            </a:pPr>
            <a:r>
              <a:rPr lang="en-US" b="0" i="0" dirty="0">
                <a:solidFill>
                  <a:srgbClr val="0F2534"/>
                </a:solidFill>
                <a:effectLst/>
                <a:latin typeface="inherit"/>
              </a:rPr>
              <a:t>value </a:t>
            </a:r>
            <a:r>
              <a:rPr lang="en-US" b="1" i="0" dirty="0">
                <a:solidFill>
                  <a:srgbClr val="0F2534"/>
                </a:solidFill>
                <a:effectLst/>
                <a:latin typeface="inherit"/>
              </a:rPr>
              <a:t>cis</a:t>
            </a:r>
            <a:r>
              <a:rPr lang="en-US" b="0" i="0" dirty="0">
                <a:solidFill>
                  <a:srgbClr val="0F2534"/>
                </a:solidFill>
                <a:effectLst/>
                <a:latin typeface="inherit"/>
              </a:rPr>
              <a:t> corresponding to a class of an object (e.g., car, traffic lights, etc.)</a:t>
            </a:r>
          </a:p>
          <a:p>
            <a:endParaRPr lang="en-IN" dirty="0"/>
          </a:p>
          <a:p>
            <a:endParaRPr lang="en-IN" dirty="0"/>
          </a:p>
        </p:txBody>
      </p:sp>
    </p:spTree>
    <p:extLst>
      <p:ext uri="{BB962C8B-B14F-4D97-AF65-F5344CB8AC3E}">
        <p14:creationId xmlns:p14="http://schemas.microsoft.com/office/powerpoint/2010/main" val="577241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FE26-EC78-DF6D-FB38-8C4A3214AF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039F90-E32A-74FB-4744-6F920CF8F0D5}"/>
              </a:ext>
            </a:extLst>
          </p:cNvPr>
          <p:cNvSpPr>
            <a:spLocks noGrp="1"/>
          </p:cNvSpPr>
          <p:nvPr>
            <p:ph idx="1"/>
          </p:nvPr>
        </p:nvSpPr>
        <p:spPr/>
        <p:txBody>
          <a:bodyPr/>
          <a:lstStyle/>
          <a:p>
            <a:r>
              <a:rPr lang="en-US" b="0" i="0" dirty="0">
                <a:solidFill>
                  <a:srgbClr val="0F2534"/>
                </a:solidFill>
                <a:effectLst/>
                <a:latin typeface="Maven Pro"/>
              </a:rPr>
              <a:t>n addition, we have to predict the pc value, which is the probability that there is an object in the bounding box.</a:t>
            </a:r>
            <a:endParaRPr lang="en-IN" dirty="0"/>
          </a:p>
        </p:txBody>
      </p:sp>
      <p:pic>
        <p:nvPicPr>
          <p:cNvPr id="4" name="Picture 3">
            <a:extLst>
              <a:ext uri="{FF2B5EF4-FFF2-40B4-BE49-F238E27FC236}">
                <a16:creationId xmlns:a16="http://schemas.microsoft.com/office/drawing/2014/main" id="{8757892E-232D-9C97-C2F8-56EF508166A6}"/>
              </a:ext>
            </a:extLst>
          </p:cNvPr>
          <p:cNvPicPr>
            <a:picLocks noChangeAspect="1"/>
          </p:cNvPicPr>
          <p:nvPr/>
        </p:nvPicPr>
        <p:blipFill>
          <a:blip r:embed="rId2"/>
          <a:stretch>
            <a:fillRect/>
          </a:stretch>
        </p:blipFill>
        <p:spPr>
          <a:xfrm>
            <a:off x="1870659" y="2957513"/>
            <a:ext cx="7648575" cy="3219450"/>
          </a:xfrm>
          <a:prstGeom prst="rect">
            <a:avLst/>
          </a:prstGeom>
        </p:spPr>
      </p:pic>
    </p:spTree>
    <p:extLst>
      <p:ext uri="{BB962C8B-B14F-4D97-AF65-F5344CB8AC3E}">
        <p14:creationId xmlns:p14="http://schemas.microsoft.com/office/powerpoint/2010/main" val="428699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3ECB-E440-6F71-2695-4BF09F0E2F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75DCC7-4386-2A4F-BD8A-812FBA0D11EB}"/>
              </a:ext>
            </a:extLst>
          </p:cNvPr>
          <p:cNvSpPr>
            <a:spLocks noGrp="1"/>
          </p:cNvSpPr>
          <p:nvPr>
            <p:ph idx="1"/>
          </p:nvPr>
        </p:nvSpPr>
        <p:spPr/>
        <p:txBody>
          <a:bodyPr>
            <a:normAutofit lnSpcReduction="10000"/>
          </a:bodyPr>
          <a:lstStyle/>
          <a:p>
            <a:pPr algn="l" fontAlgn="auto"/>
            <a:r>
              <a:rPr lang="en-US" b="0" i="0" dirty="0">
                <a:solidFill>
                  <a:srgbClr val="0F2534"/>
                </a:solidFill>
                <a:effectLst/>
                <a:latin typeface="inherit"/>
              </a:rPr>
              <a:t>As we mentioned above, when working with the YOLO algorithm we are not searching for interesting regions in our image that could potentially contain an object.</a:t>
            </a:r>
            <a:endParaRPr lang="en-US" b="0" i="0" dirty="0">
              <a:solidFill>
                <a:srgbClr val="0F2534"/>
              </a:solidFill>
              <a:effectLst/>
              <a:latin typeface="Maven Pro"/>
            </a:endParaRPr>
          </a:p>
          <a:p>
            <a:pPr algn="l" fontAlgn="auto"/>
            <a:r>
              <a:rPr lang="en-US" b="0" i="0" dirty="0">
                <a:solidFill>
                  <a:srgbClr val="0F2534"/>
                </a:solidFill>
                <a:effectLst/>
                <a:latin typeface="inherit"/>
              </a:rPr>
              <a:t>Instead, we are splitting our image into cells, typically using a 19×19 grid. Each cell is responsible for predicting 5 bounding boxes (in case there is more than one object in this cell). Therefore, we arrive at a large number of 1805 bounding boxes for one image. Rather than seizing the day with #YOLO and Carpe Diem, we’re looking to seize object probability. The exchange of accuracy for more speed isn’t reckless behavior, but a necessary requirement for faster real-time object detection.</a:t>
            </a:r>
            <a:endParaRPr lang="en-US" b="0" i="0" dirty="0">
              <a:solidFill>
                <a:srgbClr val="0F2534"/>
              </a:solidFill>
              <a:effectLst/>
              <a:latin typeface="Maven Pro"/>
            </a:endParaRPr>
          </a:p>
          <a:p>
            <a:endParaRPr lang="en-IN" dirty="0"/>
          </a:p>
          <a:p>
            <a:endParaRPr lang="en-IN" dirty="0"/>
          </a:p>
        </p:txBody>
      </p:sp>
    </p:spTree>
    <p:extLst>
      <p:ext uri="{BB962C8B-B14F-4D97-AF65-F5344CB8AC3E}">
        <p14:creationId xmlns:p14="http://schemas.microsoft.com/office/powerpoint/2010/main" val="74932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EB41-2C17-B1BB-36F3-27F1F280027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1C0C6B1-578A-D9B8-506C-D82783961B5C}"/>
              </a:ext>
            </a:extLst>
          </p:cNvPr>
          <p:cNvPicPr>
            <a:picLocks noGrp="1" noChangeAspect="1"/>
          </p:cNvPicPr>
          <p:nvPr>
            <p:ph idx="1"/>
          </p:nvPr>
        </p:nvPicPr>
        <p:blipFill>
          <a:blip r:embed="rId2"/>
          <a:stretch>
            <a:fillRect/>
          </a:stretch>
        </p:blipFill>
        <p:spPr>
          <a:xfrm>
            <a:off x="2165837" y="1825625"/>
            <a:ext cx="7860326" cy="4351338"/>
          </a:xfrm>
          <a:prstGeom prst="rect">
            <a:avLst/>
          </a:prstGeom>
        </p:spPr>
      </p:pic>
    </p:spTree>
    <p:extLst>
      <p:ext uri="{BB962C8B-B14F-4D97-AF65-F5344CB8AC3E}">
        <p14:creationId xmlns:p14="http://schemas.microsoft.com/office/powerpoint/2010/main" val="346439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60BAE-4A16-8BFF-83AC-E80DA0AD3690}"/>
              </a:ext>
            </a:extLst>
          </p:cNvPr>
          <p:cNvSpPr>
            <a:spLocks noGrp="1"/>
          </p:cNvSpPr>
          <p:nvPr>
            <p:ph idx="1"/>
          </p:nvPr>
        </p:nvSpPr>
        <p:spPr>
          <a:xfrm>
            <a:off x="838200" y="786063"/>
            <a:ext cx="10515600" cy="5390900"/>
          </a:xfrm>
        </p:spPr>
        <p:txBody>
          <a:bodyPr/>
          <a:lstStyle/>
          <a:p>
            <a:r>
              <a:rPr lang="en-US" b="0" i="0" dirty="0">
                <a:solidFill>
                  <a:srgbClr val="0F2534"/>
                </a:solidFill>
                <a:effectLst/>
                <a:latin typeface="Maven Pro"/>
              </a:rPr>
              <a:t>Most of these cells and bounding boxes will not contain an object. Therefore, we predict the value pc, which serves to remove boxes with low object probability and bounding boxes with the highest shared area in a process called </a:t>
            </a:r>
            <a:r>
              <a:rPr lang="en-US" b="1" i="0" dirty="0">
                <a:solidFill>
                  <a:srgbClr val="0F2534"/>
                </a:solidFill>
                <a:effectLst/>
                <a:latin typeface="Maven Pro"/>
              </a:rPr>
              <a:t>non-max suppression</a:t>
            </a:r>
            <a:r>
              <a:rPr lang="en-US" b="0" i="0" dirty="0">
                <a:solidFill>
                  <a:srgbClr val="0F2534"/>
                </a:solidFill>
                <a:effectLst/>
                <a:latin typeface="Maven Pro"/>
              </a:rPr>
              <a:t>.</a:t>
            </a:r>
          </a:p>
          <a:p>
            <a:endParaRPr lang="en-IN" dirty="0"/>
          </a:p>
        </p:txBody>
      </p:sp>
      <p:pic>
        <p:nvPicPr>
          <p:cNvPr id="4" name="Picture 3">
            <a:extLst>
              <a:ext uri="{FF2B5EF4-FFF2-40B4-BE49-F238E27FC236}">
                <a16:creationId xmlns:a16="http://schemas.microsoft.com/office/drawing/2014/main" id="{C05203FE-8671-0489-4E18-D70A2A02F56B}"/>
              </a:ext>
            </a:extLst>
          </p:cNvPr>
          <p:cNvPicPr>
            <a:picLocks noChangeAspect="1"/>
          </p:cNvPicPr>
          <p:nvPr/>
        </p:nvPicPr>
        <p:blipFill>
          <a:blip r:embed="rId2"/>
          <a:stretch>
            <a:fillRect/>
          </a:stretch>
        </p:blipFill>
        <p:spPr>
          <a:xfrm>
            <a:off x="160421" y="2640980"/>
            <a:ext cx="12192000" cy="3430957"/>
          </a:xfrm>
          <a:prstGeom prst="rect">
            <a:avLst/>
          </a:prstGeom>
        </p:spPr>
      </p:pic>
    </p:spTree>
    <p:extLst>
      <p:ext uri="{BB962C8B-B14F-4D97-AF65-F5344CB8AC3E}">
        <p14:creationId xmlns:p14="http://schemas.microsoft.com/office/powerpoint/2010/main" val="1546923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5DA0-296A-93F9-0CB5-13673CA7B701}"/>
              </a:ext>
            </a:extLst>
          </p:cNvPr>
          <p:cNvSpPr>
            <a:spLocks noGrp="1"/>
          </p:cNvSpPr>
          <p:nvPr>
            <p:ph type="title"/>
          </p:nvPr>
        </p:nvSpPr>
        <p:spPr/>
        <p:txBody>
          <a:bodyPr/>
          <a:lstStyle/>
          <a:p>
            <a:r>
              <a:rPr lang="en-IN" b="1" i="0" dirty="0">
                <a:solidFill>
                  <a:srgbClr val="000000"/>
                </a:solidFill>
                <a:effectLst/>
                <a:latin typeface="Inter"/>
              </a:rPr>
              <a:t>YOLO Architecture</a:t>
            </a:r>
            <a:br>
              <a:rPr lang="en-IN" b="0" i="0" dirty="0">
                <a:solidFill>
                  <a:srgbClr val="060913"/>
                </a:solidFill>
                <a:effectLst/>
                <a:latin typeface="Inter"/>
              </a:rPr>
            </a:br>
            <a:endParaRPr lang="en-IN" dirty="0"/>
          </a:p>
        </p:txBody>
      </p:sp>
      <p:pic>
        <p:nvPicPr>
          <p:cNvPr id="4" name="Content Placeholder 3">
            <a:extLst>
              <a:ext uri="{FF2B5EF4-FFF2-40B4-BE49-F238E27FC236}">
                <a16:creationId xmlns:a16="http://schemas.microsoft.com/office/drawing/2014/main" id="{034251AC-1268-B92F-8042-E0BB2B7677C6}"/>
              </a:ext>
            </a:extLst>
          </p:cNvPr>
          <p:cNvPicPr>
            <a:picLocks noGrp="1" noChangeAspect="1"/>
          </p:cNvPicPr>
          <p:nvPr>
            <p:ph idx="1"/>
          </p:nvPr>
        </p:nvPicPr>
        <p:blipFill>
          <a:blip r:embed="rId2"/>
          <a:stretch>
            <a:fillRect/>
          </a:stretch>
        </p:blipFill>
        <p:spPr>
          <a:xfrm>
            <a:off x="975687" y="1253331"/>
            <a:ext cx="9085593" cy="4351338"/>
          </a:xfrm>
          <a:prstGeom prst="rect">
            <a:avLst/>
          </a:prstGeom>
        </p:spPr>
      </p:pic>
      <p:sp>
        <p:nvSpPr>
          <p:cNvPr id="5" name="TextBox 4">
            <a:extLst>
              <a:ext uri="{FF2B5EF4-FFF2-40B4-BE49-F238E27FC236}">
                <a16:creationId xmlns:a16="http://schemas.microsoft.com/office/drawing/2014/main" id="{0F448F6C-E51B-A869-DECB-595A09190821}"/>
              </a:ext>
            </a:extLst>
          </p:cNvPr>
          <p:cNvSpPr txBox="1"/>
          <p:nvPr/>
        </p:nvSpPr>
        <p:spPr>
          <a:xfrm>
            <a:off x="1122947" y="5887453"/>
            <a:ext cx="9336506" cy="646331"/>
          </a:xfrm>
          <a:prstGeom prst="rect">
            <a:avLst/>
          </a:prstGeom>
          <a:noFill/>
        </p:spPr>
        <p:txBody>
          <a:bodyPr wrap="square" rtlCol="0">
            <a:spAutoFit/>
          </a:bodyPr>
          <a:lstStyle/>
          <a:p>
            <a:r>
              <a:rPr lang="en-US" b="0" i="0" dirty="0">
                <a:solidFill>
                  <a:srgbClr val="060913"/>
                </a:solidFill>
                <a:effectLst/>
                <a:latin typeface="Inter"/>
              </a:rPr>
              <a:t>Inspired by the </a:t>
            </a:r>
            <a:r>
              <a:rPr lang="en-US" b="0" i="0" dirty="0" err="1">
                <a:solidFill>
                  <a:srgbClr val="060913"/>
                </a:solidFill>
                <a:effectLst/>
                <a:latin typeface="Inter"/>
              </a:rPr>
              <a:t>GoogleNet</a:t>
            </a:r>
            <a:r>
              <a:rPr lang="en-US" b="0" i="0" dirty="0">
                <a:solidFill>
                  <a:srgbClr val="060913"/>
                </a:solidFill>
                <a:effectLst/>
                <a:latin typeface="Inter"/>
              </a:rPr>
              <a:t> architecture, YOLO’s architecture has a total of 24 convolutional layers with 2 fully connected layers at the end. </a:t>
            </a:r>
            <a:endParaRPr lang="en-IN" dirty="0"/>
          </a:p>
        </p:txBody>
      </p:sp>
    </p:spTree>
    <p:extLst>
      <p:ext uri="{BB962C8B-B14F-4D97-AF65-F5344CB8AC3E}">
        <p14:creationId xmlns:p14="http://schemas.microsoft.com/office/powerpoint/2010/main" val="3650819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9FE-E5AE-CED7-FF03-5B3C0470B160}"/>
              </a:ext>
            </a:extLst>
          </p:cNvPr>
          <p:cNvSpPr>
            <a:spLocks noGrp="1"/>
          </p:cNvSpPr>
          <p:nvPr>
            <p:ph type="title"/>
          </p:nvPr>
        </p:nvSpPr>
        <p:spPr/>
        <p:txBody>
          <a:bodyPr/>
          <a:lstStyle/>
          <a:p>
            <a:r>
              <a:rPr lang="en-US" b="0" i="0" dirty="0">
                <a:solidFill>
                  <a:srgbClr val="060913"/>
                </a:solidFill>
                <a:effectLst/>
                <a:latin typeface="Inter"/>
              </a:rPr>
              <a:t>Here's a timeline showcasing YOLO's development in recent years.</a:t>
            </a:r>
            <a:endParaRPr lang="en-IN" dirty="0"/>
          </a:p>
        </p:txBody>
      </p:sp>
      <p:pic>
        <p:nvPicPr>
          <p:cNvPr id="4" name="Content Placeholder 3">
            <a:extLst>
              <a:ext uri="{FF2B5EF4-FFF2-40B4-BE49-F238E27FC236}">
                <a16:creationId xmlns:a16="http://schemas.microsoft.com/office/drawing/2014/main" id="{567A855B-E5A9-33C6-B531-07D05D1F7F24}"/>
              </a:ext>
            </a:extLst>
          </p:cNvPr>
          <p:cNvPicPr>
            <a:picLocks noGrp="1" noChangeAspect="1"/>
          </p:cNvPicPr>
          <p:nvPr>
            <p:ph idx="1"/>
          </p:nvPr>
        </p:nvPicPr>
        <p:blipFill>
          <a:blip r:embed="rId2"/>
          <a:stretch>
            <a:fillRect/>
          </a:stretch>
        </p:blipFill>
        <p:spPr>
          <a:xfrm>
            <a:off x="2400343" y="1825625"/>
            <a:ext cx="7391313" cy="4351338"/>
          </a:xfrm>
          <a:prstGeom prst="rect">
            <a:avLst/>
          </a:prstGeom>
        </p:spPr>
      </p:pic>
    </p:spTree>
    <p:extLst>
      <p:ext uri="{BB962C8B-B14F-4D97-AF65-F5344CB8AC3E}">
        <p14:creationId xmlns:p14="http://schemas.microsoft.com/office/powerpoint/2010/main" val="1803058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9C6D8-751F-02D7-0425-3476B12C84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36056A-29C8-B1FE-6185-C4695D3BB89E}"/>
              </a:ext>
            </a:extLst>
          </p:cNvPr>
          <p:cNvSpPr>
            <a:spLocks noGrp="1"/>
          </p:cNvSpPr>
          <p:nvPr>
            <p:ph idx="1"/>
          </p:nvPr>
        </p:nvSpPr>
        <p:spPr/>
        <p:txBody>
          <a:bodyPr/>
          <a:lstStyle/>
          <a:p>
            <a:pPr algn="l"/>
            <a:r>
              <a:rPr lang="en-US" b="0" i="0" u="none" strike="noStrike" dirty="0">
                <a:solidFill>
                  <a:srgbClr val="1064FE"/>
                </a:solidFill>
                <a:effectLst/>
                <a:latin typeface="Inter"/>
                <a:hlinkClick r:id="rId2"/>
              </a:rPr>
              <a:t>Object detection</a:t>
            </a:r>
            <a:r>
              <a:rPr lang="en-US" b="0" i="0" dirty="0">
                <a:solidFill>
                  <a:srgbClr val="060913"/>
                </a:solidFill>
                <a:effectLst/>
                <a:latin typeface="Inter"/>
              </a:rPr>
              <a:t> is an advanced form of image classification where a neural network predicts objects in an image and points them out in the form of bounding boxes.</a:t>
            </a:r>
          </a:p>
          <a:p>
            <a:pPr algn="l"/>
            <a:r>
              <a:rPr lang="en-US" b="0" i="0" dirty="0">
                <a:solidFill>
                  <a:srgbClr val="060913"/>
                </a:solidFill>
                <a:effectLst/>
                <a:latin typeface="Inter"/>
              </a:rPr>
              <a:t>Object detection thus refers to the detection and localization of objects in an image that belong to a predefined set of classes.</a:t>
            </a:r>
          </a:p>
          <a:p>
            <a:pPr algn="l"/>
            <a:r>
              <a:rPr lang="en-US" b="0" i="0" dirty="0">
                <a:solidFill>
                  <a:srgbClr val="060913"/>
                </a:solidFill>
                <a:effectLst/>
                <a:latin typeface="Inter"/>
              </a:rPr>
              <a:t>Tasks like detection, recognition, or localization find widespread applicability in real-world scenarios, making object detection (also referred to as </a:t>
            </a:r>
            <a:r>
              <a:rPr lang="en-US" b="0" i="1" dirty="0">
                <a:solidFill>
                  <a:srgbClr val="060913"/>
                </a:solidFill>
                <a:effectLst/>
                <a:latin typeface="Inter"/>
              </a:rPr>
              <a:t>object recognition</a:t>
            </a:r>
            <a:r>
              <a:rPr lang="en-US" b="0" i="0" dirty="0">
                <a:solidFill>
                  <a:srgbClr val="060913"/>
                </a:solidFill>
                <a:effectLst/>
                <a:latin typeface="Inter"/>
              </a:rPr>
              <a:t>) a very important subdomain of </a:t>
            </a:r>
            <a:r>
              <a:rPr lang="en-US" b="0" i="0" u="none" strike="noStrike" dirty="0">
                <a:solidFill>
                  <a:srgbClr val="1064FE"/>
                </a:solidFill>
                <a:effectLst/>
                <a:latin typeface="Inter"/>
                <a:hlinkClick r:id="rId3"/>
              </a:rPr>
              <a:t>Computer Vision</a:t>
            </a:r>
            <a:r>
              <a:rPr lang="en-US" b="0" i="0" dirty="0">
                <a:solidFill>
                  <a:srgbClr val="060913"/>
                </a:solidFill>
                <a:effectLst/>
                <a:latin typeface="Inter"/>
              </a:rPr>
              <a:t>.</a:t>
            </a:r>
          </a:p>
          <a:p>
            <a:endParaRPr lang="en-IN" dirty="0"/>
          </a:p>
        </p:txBody>
      </p:sp>
    </p:spTree>
    <p:extLst>
      <p:ext uri="{BB962C8B-B14F-4D97-AF65-F5344CB8AC3E}">
        <p14:creationId xmlns:p14="http://schemas.microsoft.com/office/powerpoint/2010/main" val="107550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07F6-D014-2E50-3B03-3987DD9D7630}"/>
              </a:ext>
            </a:extLst>
          </p:cNvPr>
          <p:cNvSpPr>
            <a:spLocks noGrp="1"/>
          </p:cNvSpPr>
          <p:nvPr>
            <p:ph type="title"/>
          </p:nvPr>
        </p:nvSpPr>
        <p:spPr/>
        <p:txBody>
          <a:bodyPr/>
          <a:lstStyle/>
          <a:p>
            <a:r>
              <a:rPr lang="en-IN" b="1" i="0" dirty="0">
                <a:solidFill>
                  <a:srgbClr val="0F2534"/>
                </a:solidFill>
                <a:effectLst/>
                <a:latin typeface="Raleway" pitchFamily="2" charset="0"/>
              </a:rPr>
              <a:t>YOLOv1</a:t>
            </a:r>
            <a:br>
              <a:rPr lang="en-IN" b="1" i="0" dirty="0">
                <a:solidFill>
                  <a:srgbClr val="0F2534"/>
                </a:solidFill>
                <a:effectLst/>
                <a:latin typeface="Raleway" pitchFamily="2" charset="0"/>
              </a:rPr>
            </a:br>
            <a:endParaRPr lang="en-IN" dirty="0"/>
          </a:p>
        </p:txBody>
      </p:sp>
      <p:sp>
        <p:nvSpPr>
          <p:cNvPr id="3" name="Content Placeholder 2">
            <a:extLst>
              <a:ext uri="{FF2B5EF4-FFF2-40B4-BE49-F238E27FC236}">
                <a16:creationId xmlns:a16="http://schemas.microsoft.com/office/drawing/2014/main" id="{710CFB0A-6DF3-0C91-1959-025B283253B9}"/>
              </a:ext>
            </a:extLst>
          </p:cNvPr>
          <p:cNvSpPr>
            <a:spLocks noGrp="1"/>
          </p:cNvSpPr>
          <p:nvPr>
            <p:ph idx="1"/>
          </p:nvPr>
        </p:nvSpPr>
        <p:spPr/>
        <p:txBody>
          <a:bodyPr>
            <a:normAutofit fontScale="92500"/>
          </a:bodyPr>
          <a:lstStyle/>
          <a:p>
            <a:pPr algn="l" fontAlgn="auto"/>
            <a:r>
              <a:rPr lang="en-US" b="0" i="0" dirty="0">
                <a:solidFill>
                  <a:srgbClr val="0F2534"/>
                </a:solidFill>
                <a:effectLst/>
                <a:latin typeface="inherit"/>
              </a:rPr>
              <a:t>The first YOLO version was announced in 2015 by Joseph Redmon, </a:t>
            </a:r>
            <a:r>
              <a:rPr lang="en-US" b="0" i="0" u="none" strike="noStrike" dirty="0">
                <a:solidFill>
                  <a:srgbClr val="0099F9"/>
                </a:solidFill>
                <a:effectLst/>
                <a:latin typeface="inherit"/>
                <a:hlinkClick r:id="rId2"/>
              </a:rPr>
              <a:t>Santosh </a:t>
            </a:r>
            <a:r>
              <a:rPr lang="en-US" b="0" i="0" u="none" strike="noStrike" dirty="0" err="1">
                <a:solidFill>
                  <a:srgbClr val="0099F9"/>
                </a:solidFill>
                <a:effectLst/>
                <a:latin typeface="inherit"/>
                <a:hlinkClick r:id="rId2"/>
              </a:rPr>
              <a:t>Divvala</a:t>
            </a:r>
            <a:r>
              <a:rPr lang="en-US" b="0" i="0" dirty="0">
                <a:solidFill>
                  <a:srgbClr val="0F2534"/>
                </a:solidFill>
                <a:effectLst/>
                <a:latin typeface="inherit"/>
              </a:rPr>
              <a:t>, </a:t>
            </a:r>
            <a:r>
              <a:rPr lang="en-US" b="0" i="0" u="none" strike="noStrike" dirty="0">
                <a:solidFill>
                  <a:srgbClr val="0099F9"/>
                </a:solidFill>
                <a:effectLst/>
                <a:latin typeface="inherit"/>
                <a:hlinkClick r:id="rId3"/>
              </a:rPr>
              <a:t>Ross </a:t>
            </a:r>
            <a:r>
              <a:rPr lang="en-US" b="0" i="0" u="none" strike="noStrike" dirty="0" err="1">
                <a:solidFill>
                  <a:srgbClr val="0099F9"/>
                </a:solidFill>
                <a:effectLst/>
                <a:latin typeface="inherit"/>
                <a:hlinkClick r:id="rId3"/>
              </a:rPr>
              <a:t>Girshick</a:t>
            </a:r>
            <a:r>
              <a:rPr lang="en-US" b="0" i="0" dirty="0">
                <a:solidFill>
                  <a:srgbClr val="0F2534"/>
                </a:solidFill>
                <a:effectLst/>
                <a:latin typeface="inherit"/>
              </a:rPr>
              <a:t>, and </a:t>
            </a:r>
            <a:r>
              <a:rPr lang="en-US" b="0" i="0" u="none" strike="noStrike" dirty="0">
                <a:solidFill>
                  <a:srgbClr val="0099F9"/>
                </a:solidFill>
                <a:effectLst/>
                <a:latin typeface="inherit"/>
                <a:hlinkClick r:id="rId4"/>
              </a:rPr>
              <a:t>Ali Farhadi</a:t>
            </a:r>
            <a:r>
              <a:rPr lang="en-US" b="0" i="0" dirty="0">
                <a:solidFill>
                  <a:srgbClr val="0F2534"/>
                </a:solidFill>
                <a:effectLst/>
                <a:latin typeface="inherit"/>
              </a:rPr>
              <a:t> in the article </a:t>
            </a:r>
            <a:r>
              <a:rPr lang="en-US" b="0" i="0" u="none" strike="noStrike" dirty="0">
                <a:solidFill>
                  <a:srgbClr val="0099F9"/>
                </a:solidFill>
                <a:effectLst/>
                <a:latin typeface="inherit"/>
                <a:hlinkClick r:id="rId5"/>
              </a:rPr>
              <a:t>“You Only Look Once: Unified, Real-Time Object Detection”</a:t>
            </a:r>
            <a:r>
              <a:rPr lang="en-US" b="0" i="0" dirty="0">
                <a:solidFill>
                  <a:srgbClr val="0F2534"/>
                </a:solidFill>
                <a:effectLst/>
                <a:latin typeface="inherit"/>
              </a:rPr>
              <a:t>. Not long after, YOLO dominated the object-detection field and became the most popular algorithm used, because of its speed, accuracy, and learning ability.</a:t>
            </a:r>
            <a:endParaRPr lang="en-US" b="0" i="0" dirty="0">
              <a:solidFill>
                <a:srgbClr val="0F2534"/>
              </a:solidFill>
              <a:effectLst/>
              <a:latin typeface="Maven Pro"/>
            </a:endParaRPr>
          </a:p>
          <a:p>
            <a:pPr algn="l" fontAlgn="auto"/>
            <a:r>
              <a:rPr lang="en-US" b="0" i="0" dirty="0">
                <a:solidFill>
                  <a:srgbClr val="0F2534"/>
                </a:solidFill>
                <a:effectLst/>
                <a:latin typeface="inherit"/>
              </a:rPr>
              <a:t>Instead of treating object detection as a classification problem, the authors thought about it as a regression task concerning spatially separated bounding boxes and associated class probabilities, using a single neural network. The YOLOv1 processed images in real-time at 45 frames per second, while a smaller version – Fast YOLO – reached 155 frames per second and still achieved double the </a:t>
            </a:r>
            <a:r>
              <a:rPr lang="en-US" b="0" i="0" dirty="0" err="1">
                <a:solidFill>
                  <a:srgbClr val="0F2534"/>
                </a:solidFill>
                <a:effectLst/>
                <a:latin typeface="inherit"/>
              </a:rPr>
              <a:t>mAP</a:t>
            </a:r>
            <a:r>
              <a:rPr lang="en-US" b="0" i="0" dirty="0">
                <a:solidFill>
                  <a:srgbClr val="0F2534"/>
                </a:solidFill>
                <a:effectLst/>
                <a:latin typeface="inherit"/>
              </a:rPr>
              <a:t> of other real-time detectors.</a:t>
            </a:r>
            <a:endParaRPr lang="en-US" b="0" i="0" dirty="0">
              <a:solidFill>
                <a:srgbClr val="0F2534"/>
              </a:solidFill>
              <a:effectLst/>
              <a:latin typeface="Maven Pro"/>
            </a:endParaRPr>
          </a:p>
          <a:p>
            <a:endParaRPr lang="en-IN" dirty="0"/>
          </a:p>
        </p:txBody>
      </p:sp>
    </p:spTree>
    <p:extLst>
      <p:ext uri="{BB962C8B-B14F-4D97-AF65-F5344CB8AC3E}">
        <p14:creationId xmlns:p14="http://schemas.microsoft.com/office/powerpoint/2010/main" val="4268547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CA44-0885-0F1F-548A-C9FE6E6F7E08}"/>
              </a:ext>
            </a:extLst>
          </p:cNvPr>
          <p:cNvSpPr>
            <a:spLocks noGrp="1"/>
          </p:cNvSpPr>
          <p:nvPr>
            <p:ph type="title"/>
          </p:nvPr>
        </p:nvSpPr>
        <p:spPr/>
        <p:txBody>
          <a:bodyPr/>
          <a:lstStyle/>
          <a:p>
            <a:r>
              <a:rPr lang="en-IN" b="0" i="0" dirty="0">
                <a:solidFill>
                  <a:srgbClr val="6E757B"/>
                </a:solidFill>
                <a:effectLst/>
                <a:latin typeface="Maven Pro"/>
              </a:rPr>
              <a:t>YOLOV1 algorithm</a:t>
            </a:r>
            <a:endParaRPr lang="en-IN" dirty="0"/>
          </a:p>
        </p:txBody>
      </p:sp>
      <p:pic>
        <p:nvPicPr>
          <p:cNvPr id="4" name="Content Placeholder 3">
            <a:extLst>
              <a:ext uri="{FF2B5EF4-FFF2-40B4-BE49-F238E27FC236}">
                <a16:creationId xmlns:a16="http://schemas.microsoft.com/office/drawing/2014/main" id="{41BE5F40-6BA7-2634-D867-67043A5BB480}"/>
              </a:ext>
            </a:extLst>
          </p:cNvPr>
          <p:cNvPicPr>
            <a:picLocks noGrp="1" noChangeAspect="1"/>
          </p:cNvPicPr>
          <p:nvPr>
            <p:ph idx="1"/>
          </p:nvPr>
        </p:nvPicPr>
        <p:blipFill>
          <a:blip r:embed="rId2"/>
          <a:stretch>
            <a:fillRect/>
          </a:stretch>
        </p:blipFill>
        <p:spPr>
          <a:xfrm>
            <a:off x="2704601" y="1825625"/>
            <a:ext cx="6782798" cy="4351338"/>
          </a:xfrm>
          <a:prstGeom prst="rect">
            <a:avLst/>
          </a:prstGeom>
        </p:spPr>
      </p:pic>
    </p:spTree>
    <p:extLst>
      <p:ext uri="{BB962C8B-B14F-4D97-AF65-F5344CB8AC3E}">
        <p14:creationId xmlns:p14="http://schemas.microsoft.com/office/powerpoint/2010/main" val="1229059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56B7-5A12-3EBC-7F7B-0FDB65C84A83}"/>
              </a:ext>
            </a:extLst>
          </p:cNvPr>
          <p:cNvSpPr>
            <a:spLocks noGrp="1"/>
          </p:cNvSpPr>
          <p:nvPr>
            <p:ph type="title"/>
          </p:nvPr>
        </p:nvSpPr>
        <p:spPr/>
        <p:txBody>
          <a:bodyPr/>
          <a:lstStyle/>
          <a:p>
            <a:r>
              <a:rPr lang="en-IN" b="1" i="0" dirty="0">
                <a:solidFill>
                  <a:srgbClr val="0F2534"/>
                </a:solidFill>
                <a:effectLst/>
                <a:latin typeface="Raleway" pitchFamily="2" charset="0"/>
              </a:rPr>
              <a:t>YOLOv2</a:t>
            </a:r>
            <a:br>
              <a:rPr lang="en-IN" b="1" i="0" dirty="0">
                <a:solidFill>
                  <a:srgbClr val="0F2534"/>
                </a:solidFill>
                <a:effectLst/>
                <a:latin typeface="Raleway" pitchFamily="2" charset="0"/>
              </a:rPr>
            </a:br>
            <a:endParaRPr lang="en-IN" dirty="0"/>
          </a:p>
        </p:txBody>
      </p:sp>
      <p:sp>
        <p:nvSpPr>
          <p:cNvPr id="3" name="Content Placeholder 2">
            <a:extLst>
              <a:ext uri="{FF2B5EF4-FFF2-40B4-BE49-F238E27FC236}">
                <a16:creationId xmlns:a16="http://schemas.microsoft.com/office/drawing/2014/main" id="{09736D9E-92DA-4D3F-3712-4C2055F196CA}"/>
              </a:ext>
            </a:extLst>
          </p:cNvPr>
          <p:cNvSpPr>
            <a:spLocks noGrp="1"/>
          </p:cNvSpPr>
          <p:nvPr>
            <p:ph idx="1"/>
          </p:nvPr>
        </p:nvSpPr>
        <p:spPr/>
        <p:txBody>
          <a:bodyPr>
            <a:normAutofit lnSpcReduction="10000"/>
          </a:bodyPr>
          <a:lstStyle/>
          <a:p>
            <a:pPr algn="l" fontAlgn="auto"/>
            <a:r>
              <a:rPr lang="en-US" b="0" i="0" dirty="0">
                <a:solidFill>
                  <a:srgbClr val="0F2534"/>
                </a:solidFill>
                <a:effectLst/>
                <a:latin typeface="inherit"/>
              </a:rPr>
              <a:t>YOLOv2 (sometimes called YOLO9000), was released a year later, in 2016 also by Joseph Redmon and Ali Farhadi in the article </a:t>
            </a:r>
            <a:r>
              <a:rPr lang="en-US" b="0" i="0" u="none" strike="noStrike" dirty="0">
                <a:solidFill>
                  <a:srgbClr val="0099F9"/>
                </a:solidFill>
                <a:effectLst/>
                <a:latin typeface="inherit"/>
                <a:hlinkClick r:id="rId2"/>
              </a:rPr>
              <a:t>“YOLO9000: Better, Faster, Stronger”</a:t>
            </a:r>
            <a:r>
              <a:rPr lang="en-US" b="0" i="0" dirty="0">
                <a:solidFill>
                  <a:srgbClr val="0F2534"/>
                </a:solidFill>
                <a:effectLst/>
                <a:latin typeface="inherit"/>
              </a:rPr>
              <a:t>. The name with number 9000 was given, because of the model’s ability to predict even 9000 different objects categories and still run in real-time. The novel model version was not only trained simultaneously on object detection and classification datasets but also gained Darknet-19 as the new baseline model.</a:t>
            </a:r>
            <a:endParaRPr lang="en-US" b="0" i="0" dirty="0">
              <a:solidFill>
                <a:srgbClr val="0F2534"/>
              </a:solidFill>
              <a:effectLst/>
              <a:latin typeface="Maven Pro"/>
            </a:endParaRPr>
          </a:p>
          <a:p>
            <a:pPr algn="l" fontAlgn="auto"/>
            <a:r>
              <a:rPr lang="en-US" b="0" i="0" dirty="0">
                <a:solidFill>
                  <a:srgbClr val="0F2534"/>
                </a:solidFill>
                <a:effectLst/>
                <a:latin typeface="inherit"/>
              </a:rPr>
              <a:t>Since YOLOv2 was also a huge success and became the next state-of-the-art object detection model, more and more engineers began to experiment with this algorithm and create their own, diverse YOLO versions. Some of them will be mentioned throughout the article.</a:t>
            </a:r>
            <a:endParaRPr lang="en-US" b="0" i="0" dirty="0">
              <a:solidFill>
                <a:srgbClr val="0F2534"/>
              </a:solidFill>
              <a:effectLst/>
              <a:latin typeface="Maven Pro"/>
            </a:endParaRPr>
          </a:p>
          <a:p>
            <a:endParaRPr lang="en-IN" dirty="0"/>
          </a:p>
          <a:p>
            <a:endParaRPr lang="en-IN" dirty="0"/>
          </a:p>
        </p:txBody>
      </p:sp>
    </p:spTree>
    <p:extLst>
      <p:ext uri="{BB962C8B-B14F-4D97-AF65-F5344CB8AC3E}">
        <p14:creationId xmlns:p14="http://schemas.microsoft.com/office/powerpoint/2010/main" val="3965155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33BC-E261-688F-277A-8BBB246169A9}"/>
              </a:ext>
            </a:extLst>
          </p:cNvPr>
          <p:cNvSpPr>
            <a:spLocks noGrp="1"/>
          </p:cNvSpPr>
          <p:nvPr>
            <p:ph type="title"/>
          </p:nvPr>
        </p:nvSpPr>
        <p:spPr/>
        <p:txBody>
          <a:bodyPr/>
          <a:lstStyle/>
          <a:p>
            <a:r>
              <a:rPr lang="en-US" b="0" i="0" dirty="0">
                <a:solidFill>
                  <a:srgbClr val="6E757B"/>
                </a:solidFill>
                <a:effectLst/>
                <a:latin typeface="Maven Pro"/>
              </a:rPr>
              <a:t>YOLOv2 detection examples with a wide variety of categories</a:t>
            </a:r>
            <a:endParaRPr lang="en-IN" dirty="0"/>
          </a:p>
        </p:txBody>
      </p:sp>
      <p:pic>
        <p:nvPicPr>
          <p:cNvPr id="4" name="Content Placeholder 3">
            <a:extLst>
              <a:ext uri="{FF2B5EF4-FFF2-40B4-BE49-F238E27FC236}">
                <a16:creationId xmlns:a16="http://schemas.microsoft.com/office/drawing/2014/main" id="{799F89BF-6C50-5111-9999-CEE8EB5EA8E4}"/>
              </a:ext>
            </a:extLst>
          </p:cNvPr>
          <p:cNvPicPr>
            <a:picLocks noGrp="1" noChangeAspect="1"/>
          </p:cNvPicPr>
          <p:nvPr>
            <p:ph idx="1"/>
          </p:nvPr>
        </p:nvPicPr>
        <p:blipFill>
          <a:blip r:embed="rId2"/>
          <a:stretch>
            <a:fillRect/>
          </a:stretch>
        </p:blipFill>
        <p:spPr>
          <a:xfrm>
            <a:off x="2852536" y="1825625"/>
            <a:ext cx="6486928" cy="4351338"/>
          </a:xfrm>
          <a:prstGeom prst="rect">
            <a:avLst/>
          </a:prstGeom>
        </p:spPr>
      </p:pic>
    </p:spTree>
    <p:extLst>
      <p:ext uri="{BB962C8B-B14F-4D97-AF65-F5344CB8AC3E}">
        <p14:creationId xmlns:p14="http://schemas.microsoft.com/office/powerpoint/2010/main" val="1069065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885E-670C-25D7-4214-AF42492087FF}"/>
              </a:ext>
            </a:extLst>
          </p:cNvPr>
          <p:cNvSpPr>
            <a:spLocks noGrp="1"/>
          </p:cNvSpPr>
          <p:nvPr>
            <p:ph type="title"/>
          </p:nvPr>
        </p:nvSpPr>
        <p:spPr/>
        <p:txBody>
          <a:bodyPr>
            <a:normAutofit fontScale="90000"/>
          </a:bodyPr>
          <a:lstStyle/>
          <a:p>
            <a:r>
              <a:rPr lang="en-US" b="1" i="0" dirty="0">
                <a:solidFill>
                  <a:srgbClr val="000000"/>
                </a:solidFill>
                <a:effectLst/>
                <a:latin typeface="Inter"/>
              </a:rPr>
              <a:t>The differences: YOLO, YOLOv2, YOLO9000, YOLOv3, YOLOv4+</a:t>
            </a:r>
            <a:br>
              <a:rPr lang="en-US" b="0" i="0" dirty="0">
                <a:solidFill>
                  <a:srgbClr val="060913"/>
                </a:solidFill>
                <a:effectLst/>
                <a:latin typeface="Inter"/>
              </a:rPr>
            </a:br>
            <a:endParaRPr lang="en-IN" dirty="0"/>
          </a:p>
        </p:txBody>
      </p:sp>
      <p:sp>
        <p:nvSpPr>
          <p:cNvPr id="3" name="Content Placeholder 2">
            <a:extLst>
              <a:ext uri="{FF2B5EF4-FFF2-40B4-BE49-F238E27FC236}">
                <a16:creationId xmlns:a16="http://schemas.microsoft.com/office/drawing/2014/main" id="{08D2FB7F-7E7B-0123-D7CD-CC4BA8718F7A}"/>
              </a:ext>
            </a:extLst>
          </p:cNvPr>
          <p:cNvSpPr>
            <a:spLocks noGrp="1"/>
          </p:cNvSpPr>
          <p:nvPr>
            <p:ph idx="1"/>
          </p:nvPr>
        </p:nvSpPr>
        <p:spPr/>
        <p:txBody>
          <a:bodyPr>
            <a:normAutofit fontScale="70000" lnSpcReduction="20000"/>
          </a:bodyPr>
          <a:lstStyle/>
          <a:p>
            <a:pPr algn="l"/>
            <a:r>
              <a:rPr lang="en-US" b="1" i="0" dirty="0">
                <a:solidFill>
                  <a:srgbClr val="000000"/>
                </a:solidFill>
                <a:effectLst/>
                <a:latin typeface="Inter"/>
              </a:rPr>
              <a:t>YOLOv2</a:t>
            </a:r>
            <a:endParaRPr lang="en-US" b="0" i="0" dirty="0">
              <a:solidFill>
                <a:srgbClr val="1F1F1F"/>
              </a:solidFill>
              <a:effectLst/>
              <a:latin typeface="Inter"/>
            </a:endParaRPr>
          </a:p>
          <a:p>
            <a:pPr algn="l"/>
            <a:r>
              <a:rPr lang="en-US" b="0" i="0" dirty="0">
                <a:solidFill>
                  <a:srgbClr val="060913"/>
                </a:solidFill>
                <a:effectLst/>
                <a:latin typeface="Inter"/>
              </a:rPr>
              <a:t>YOLOv2 was proposed to fix YOLO’s main issues—the detection of small objects in groups and the localization accuracy.</a:t>
            </a:r>
          </a:p>
          <a:p>
            <a:pPr algn="l"/>
            <a:r>
              <a:rPr lang="en-US" b="0" i="0" dirty="0">
                <a:solidFill>
                  <a:srgbClr val="060913"/>
                </a:solidFill>
                <a:effectLst/>
                <a:latin typeface="Inter"/>
              </a:rPr>
              <a:t>YOLOv2 increases the mean Average Precision of the network by introducing </a:t>
            </a:r>
            <a:r>
              <a:rPr lang="en-US" b="0" i="1" dirty="0">
                <a:solidFill>
                  <a:srgbClr val="060913"/>
                </a:solidFill>
                <a:effectLst/>
                <a:latin typeface="Inter"/>
              </a:rPr>
              <a:t>batch normalization</a:t>
            </a:r>
            <a:r>
              <a:rPr lang="en-US" b="0" i="0" dirty="0">
                <a:solidFill>
                  <a:srgbClr val="060913"/>
                </a:solidFill>
                <a:effectLst/>
                <a:latin typeface="Inter"/>
              </a:rPr>
              <a:t>.</a:t>
            </a:r>
          </a:p>
          <a:p>
            <a:pPr algn="l"/>
            <a:r>
              <a:rPr lang="en-US" b="0" i="0" dirty="0">
                <a:solidFill>
                  <a:srgbClr val="060913"/>
                </a:solidFill>
                <a:effectLst/>
                <a:latin typeface="Inter"/>
              </a:rPr>
              <a:t>Batch Norm increases the </a:t>
            </a:r>
            <a:r>
              <a:rPr lang="en-US" b="0" i="0" dirty="0" err="1">
                <a:solidFill>
                  <a:srgbClr val="060913"/>
                </a:solidFill>
                <a:effectLst/>
                <a:latin typeface="Inter"/>
              </a:rPr>
              <a:t>mAP</a:t>
            </a:r>
            <a:r>
              <a:rPr lang="en-US" b="0" i="0" dirty="0">
                <a:solidFill>
                  <a:srgbClr val="060913"/>
                </a:solidFill>
                <a:effectLst/>
                <a:latin typeface="Inter"/>
              </a:rPr>
              <a:t> value by as much as 2 percent.</a:t>
            </a:r>
          </a:p>
          <a:p>
            <a:pPr algn="l"/>
            <a:r>
              <a:rPr lang="en-US" b="0" i="0" dirty="0">
                <a:solidFill>
                  <a:srgbClr val="060913"/>
                </a:solidFill>
                <a:effectLst/>
                <a:latin typeface="Inter"/>
              </a:rPr>
              <a:t>A much more impactful addition to the YOLO algorithm, as proposed by YOLOv2, was the addition of anchor boxes. YOLO, as we know, predicts a single object per grid cell. While this makes the built model simpler, it creates issues when a single cell has more than one object, as YOLO can only assign a single class to the cell.</a:t>
            </a:r>
          </a:p>
          <a:p>
            <a:pPr algn="l"/>
            <a:r>
              <a:rPr lang="en-US" b="0" i="0" dirty="0">
                <a:solidFill>
                  <a:srgbClr val="060913"/>
                </a:solidFill>
                <a:effectLst/>
                <a:latin typeface="Inter"/>
              </a:rPr>
              <a:t>YOLOv2 gets rid of this limitation by allowing the prediction of multiple bounding boxes from a single cell. This is achieved by making the network predict 5 bounding boxes for each cell.</a:t>
            </a:r>
          </a:p>
          <a:p>
            <a:pPr algn="l"/>
            <a:r>
              <a:rPr lang="en-US" b="0" i="0" dirty="0">
                <a:solidFill>
                  <a:srgbClr val="060913"/>
                </a:solidFill>
                <a:effectLst/>
                <a:latin typeface="Inter"/>
              </a:rPr>
              <a:t>The number 5 is empirically derived as having a good trade-off between model complexity and prediction performance. DarkNet-19 containing a total of 19 convolutional layers and 5 max-pooling layers is used as the backbone for the YOLOv2 architecture. </a:t>
            </a:r>
          </a:p>
          <a:p>
            <a:endParaRPr lang="en-IN" dirty="0"/>
          </a:p>
        </p:txBody>
      </p:sp>
    </p:spTree>
    <p:extLst>
      <p:ext uri="{BB962C8B-B14F-4D97-AF65-F5344CB8AC3E}">
        <p14:creationId xmlns:p14="http://schemas.microsoft.com/office/powerpoint/2010/main" val="2061832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D65B-CD82-6F9B-8455-DBF1399CE86B}"/>
              </a:ext>
            </a:extLst>
          </p:cNvPr>
          <p:cNvSpPr>
            <a:spLocks noGrp="1"/>
          </p:cNvSpPr>
          <p:nvPr>
            <p:ph type="title"/>
          </p:nvPr>
        </p:nvSpPr>
        <p:spPr/>
        <p:txBody>
          <a:bodyPr/>
          <a:lstStyle/>
          <a:p>
            <a:r>
              <a:rPr lang="en-IN" b="1" i="0" dirty="0">
                <a:solidFill>
                  <a:srgbClr val="000000"/>
                </a:solidFill>
                <a:effectLst/>
                <a:latin typeface="Inter"/>
              </a:rPr>
              <a:t>YOLO9000</a:t>
            </a:r>
            <a:br>
              <a:rPr lang="en-IN" b="0" i="0" dirty="0">
                <a:solidFill>
                  <a:srgbClr val="1F1F1F"/>
                </a:solidFill>
                <a:effectLst/>
                <a:latin typeface="Inter"/>
              </a:rPr>
            </a:br>
            <a:endParaRPr lang="en-IN" dirty="0"/>
          </a:p>
        </p:txBody>
      </p:sp>
      <p:sp>
        <p:nvSpPr>
          <p:cNvPr id="3" name="Content Placeholder 2">
            <a:extLst>
              <a:ext uri="{FF2B5EF4-FFF2-40B4-BE49-F238E27FC236}">
                <a16:creationId xmlns:a16="http://schemas.microsoft.com/office/drawing/2014/main" id="{D518282E-B79D-C3FC-5DFF-8BBB8DB25F2F}"/>
              </a:ext>
            </a:extLst>
          </p:cNvPr>
          <p:cNvSpPr>
            <a:spLocks noGrp="1"/>
          </p:cNvSpPr>
          <p:nvPr>
            <p:ph idx="1"/>
          </p:nvPr>
        </p:nvSpPr>
        <p:spPr/>
        <p:txBody>
          <a:bodyPr>
            <a:normAutofit fontScale="77500" lnSpcReduction="20000"/>
          </a:bodyPr>
          <a:lstStyle/>
          <a:p>
            <a:pPr algn="l"/>
            <a:r>
              <a:rPr lang="en-US" b="0" i="0" dirty="0">
                <a:solidFill>
                  <a:srgbClr val="060913"/>
                </a:solidFill>
                <a:effectLst/>
                <a:latin typeface="Inter"/>
              </a:rPr>
              <a:t>Using a similar network architecture as YOLOv2, YOLO9000 was proposed as an algorithm to detect more classes than COCO as an object detection dataset could have made possible.</a:t>
            </a:r>
          </a:p>
          <a:p>
            <a:pPr algn="l"/>
            <a:r>
              <a:rPr lang="en-US" b="0" i="0" dirty="0">
                <a:solidFill>
                  <a:srgbClr val="060913"/>
                </a:solidFill>
                <a:effectLst/>
                <a:latin typeface="Inter"/>
              </a:rPr>
              <a:t>The object detection dataset that these models were trained on (COCO) has only 80 classes as compared to classification networks like ImageNet which has 22.000 classes.</a:t>
            </a:r>
          </a:p>
          <a:p>
            <a:pPr algn="l"/>
            <a:r>
              <a:rPr lang="en-US" b="0" i="0" dirty="0">
                <a:solidFill>
                  <a:srgbClr val="060913"/>
                </a:solidFill>
                <a:effectLst/>
                <a:latin typeface="Inter"/>
              </a:rPr>
              <a:t>To enable the detection of many more classes, YOLO9000 makes use of labels from both ImageNet and COCO, effectively merging the</a:t>
            </a:r>
            <a:r>
              <a:rPr lang="en-US" b="0" i="0" u="none" strike="noStrike" dirty="0">
                <a:solidFill>
                  <a:srgbClr val="1064FE"/>
                </a:solidFill>
                <a:effectLst/>
                <a:latin typeface="Inter"/>
                <a:hlinkClick r:id="rId2"/>
              </a:rPr>
              <a:t> image classification</a:t>
            </a:r>
            <a:r>
              <a:rPr lang="en-US" b="0" i="0" dirty="0">
                <a:solidFill>
                  <a:srgbClr val="060913"/>
                </a:solidFill>
                <a:effectLst/>
                <a:latin typeface="Inter"/>
              </a:rPr>
              <a:t> and detection tasks to only perform detection.</a:t>
            </a:r>
          </a:p>
          <a:p>
            <a:pPr algn="l"/>
            <a:r>
              <a:rPr lang="en-US" b="0" i="0" dirty="0">
                <a:solidFill>
                  <a:srgbClr val="060913"/>
                </a:solidFill>
                <a:effectLst/>
                <a:latin typeface="Inter"/>
              </a:rPr>
              <a:t>Since some classes of COCO can be referred to as superset classes of some classes of ImageNet, YOLO9000 makes use of a hierarchical classification-based algorithm inspired by WordNet, where classes and their subclasses are represented in a tree-based fashion.</a:t>
            </a:r>
          </a:p>
          <a:p>
            <a:pPr algn="l"/>
            <a:r>
              <a:rPr lang="en-US" b="0" i="0" dirty="0">
                <a:solidFill>
                  <a:srgbClr val="060913"/>
                </a:solidFill>
                <a:effectLst/>
                <a:latin typeface="Inter"/>
              </a:rPr>
              <a:t>While YOLO9000 provides a lower mean Average Precision as compared to YOLOv2, it is capable of detecting more than 9000 classes, making it a powerful algorithm.</a:t>
            </a:r>
          </a:p>
          <a:p>
            <a:endParaRPr lang="en-IN" dirty="0"/>
          </a:p>
        </p:txBody>
      </p:sp>
    </p:spTree>
    <p:extLst>
      <p:ext uri="{BB962C8B-B14F-4D97-AF65-F5344CB8AC3E}">
        <p14:creationId xmlns:p14="http://schemas.microsoft.com/office/powerpoint/2010/main" val="4087477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1458-32F8-E29A-31FE-F0F698F5FB99}"/>
              </a:ext>
            </a:extLst>
          </p:cNvPr>
          <p:cNvSpPr>
            <a:spLocks noGrp="1"/>
          </p:cNvSpPr>
          <p:nvPr>
            <p:ph type="title"/>
          </p:nvPr>
        </p:nvSpPr>
        <p:spPr/>
        <p:txBody>
          <a:bodyPr/>
          <a:lstStyle/>
          <a:p>
            <a:r>
              <a:rPr lang="en-IN" b="1" i="0" dirty="0">
                <a:solidFill>
                  <a:srgbClr val="000000"/>
                </a:solidFill>
                <a:effectLst/>
                <a:latin typeface="Inter"/>
              </a:rPr>
              <a:t>YOLOv3</a:t>
            </a:r>
            <a:br>
              <a:rPr lang="en-IN" b="0" i="0" dirty="0">
                <a:solidFill>
                  <a:srgbClr val="1F1F1F"/>
                </a:solidFill>
                <a:effectLst/>
                <a:latin typeface="Inter"/>
              </a:rPr>
            </a:br>
            <a:endParaRPr lang="en-IN" dirty="0"/>
          </a:p>
        </p:txBody>
      </p:sp>
      <p:sp>
        <p:nvSpPr>
          <p:cNvPr id="3" name="Content Placeholder 2">
            <a:extLst>
              <a:ext uri="{FF2B5EF4-FFF2-40B4-BE49-F238E27FC236}">
                <a16:creationId xmlns:a16="http://schemas.microsoft.com/office/drawing/2014/main" id="{5D798343-DA4C-3453-834D-604FCAC97345}"/>
              </a:ext>
            </a:extLst>
          </p:cNvPr>
          <p:cNvSpPr>
            <a:spLocks noGrp="1"/>
          </p:cNvSpPr>
          <p:nvPr>
            <p:ph idx="1"/>
          </p:nvPr>
        </p:nvSpPr>
        <p:spPr/>
        <p:txBody>
          <a:bodyPr/>
          <a:lstStyle/>
          <a:p>
            <a:pPr algn="l"/>
            <a:r>
              <a:rPr lang="en-US" b="0" i="0" dirty="0">
                <a:solidFill>
                  <a:srgbClr val="060913"/>
                </a:solidFill>
                <a:effectLst/>
                <a:latin typeface="Inter"/>
              </a:rPr>
              <a:t>While YOLOv2 is a superfast network, various alternatives that offer better accuracies—like Single Shot Detectors—have also entered the scene. Although much slower, they outstrip YOLOv2 and YOLO9000 in terms of accuracy.</a:t>
            </a:r>
          </a:p>
          <a:p>
            <a:pPr algn="l"/>
            <a:r>
              <a:rPr lang="en-US" b="0" i="0" dirty="0">
                <a:solidFill>
                  <a:srgbClr val="060913"/>
                </a:solidFill>
                <a:effectLst/>
                <a:latin typeface="Inter"/>
              </a:rPr>
              <a:t>To improve YOLO with modern </a:t>
            </a:r>
            <a:r>
              <a:rPr lang="en-US" b="0" i="0" u="none" strike="noStrike" dirty="0">
                <a:solidFill>
                  <a:srgbClr val="1064FE"/>
                </a:solidFill>
                <a:effectLst/>
                <a:latin typeface="Inter"/>
                <a:hlinkClick r:id="rId2"/>
              </a:rPr>
              <a:t>CNNs</a:t>
            </a:r>
            <a:r>
              <a:rPr lang="en-US" b="0" i="0" dirty="0">
                <a:solidFill>
                  <a:srgbClr val="060913"/>
                </a:solidFill>
                <a:effectLst/>
                <a:latin typeface="Inter"/>
              </a:rPr>
              <a:t> that make use of residual networks and skip connections, YOLOv3 was proposed.</a:t>
            </a:r>
          </a:p>
          <a:p>
            <a:endParaRPr lang="en-IN" dirty="0"/>
          </a:p>
        </p:txBody>
      </p:sp>
    </p:spTree>
    <p:extLst>
      <p:ext uri="{BB962C8B-B14F-4D97-AF65-F5344CB8AC3E}">
        <p14:creationId xmlns:p14="http://schemas.microsoft.com/office/powerpoint/2010/main" val="1102109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B9E6-834A-FF4D-77BD-B644796A0C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83A189-8BA6-01E2-EF27-03661BDB1918}"/>
              </a:ext>
            </a:extLst>
          </p:cNvPr>
          <p:cNvSpPr>
            <a:spLocks noGrp="1"/>
          </p:cNvSpPr>
          <p:nvPr>
            <p:ph idx="1"/>
          </p:nvPr>
        </p:nvSpPr>
        <p:spPr/>
        <p:txBody>
          <a:bodyPr>
            <a:normAutofit fontScale="85000" lnSpcReduction="10000"/>
          </a:bodyPr>
          <a:lstStyle/>
          <a:p>
            <a:pPr algn="l"/>
            <a:r>
              <a:rPr lang="en-US" b="0" i="0" dirty="0">
                <a:solidFill>
                  <a:srgbClr val="060913"/>
                </a:solidFill>
                <a:effectLst/>
                <a:latin typeface="Inter"/>
              </a:rPr>
              <a:t>While YOLOv2 uses the DarkNet-19 as the model architecture, YOLOv3 uses a much more complex DarkNet-53 as the model backbone— a 106 layer neural network complete with residual blocks and </a:t>
            </a:r>
            <a:r>
              <a:rPr lang="en-US" b="0" i="0" dirty="0" err="1">
                <a:solidFill>
                  <a:srgbClr val="060913"/>
                </a:solidFill>
                <a:effectLst/>
                <a:latin typeface="Inter"/>
              </a:rPr>
              <a:t>upsampling</a:t>
            </a:r>
            <a:r>
              <a:rPr lang="en-US" b="0" i="0" dirty="0">
                <a:solidFill>
                  <a:srgbClr val="060913"/>
                </a:solidFill>
                <a:effectLst/>
                <a:latin typeface="Inter"/>
              </a:rPr>
              <a:t> networks.</a:t>
            </a:r>
          </a:p>
          <a:p>
            <a:pPr algn="l"/>
            <a:r>
              <a:rPr lang="en-US" b="0" i="0" dirty="0">
                <a:solidFill>
                  <a:srgbClr val="060913"/>
                </a:solidFill>
                <a:effectLst/>
                <a:latin typeface="Inter"/>
              </a:rPr>
              <a:t>YOLOv3’s architectural novelty allows it to predict at 3 different scales, with the feature maps being extracted at layers 82, 94, and 106 for these predictions..</a:t>
            </a:r>
          </a:p>
          <a:p>
            <a:pPr algn="l"/>
            <a:r>
              <a:rPr lang="en-US" b="0" i="0" dirty="0">
                <a:solidFill>
                  <a:srgbClr val="060913"/>
                </a:solidFill>
                <a:effectLst/>
                <a:latin typeface="Inter"/>
              </a:rPr>
              <a:t>By detecting features at 3 different scales, YOLOv3 makes up for the shortcomings of YOLOv2 and YOLO, particularly in the detection of smaller objects. With the architecture allowing the concatenation of the </a:t>
            </a:r>
            <a:r>
              <a:rPr lang="en-US" b="0" i="0" dirty="0" err="1">
                <a:solidFill>
                  <a:srgbClr val="060913"/>
                </a:solidFill>
                <a:effectLst/>
                <a:latin typeface="Inter"/>
              </a:rPr>
              <a:t>upsampled</a:t>
            </a:r>
            <a:r>
              <a:rPr lang="en-US" b="0" i="0" dirty="0">
                <a:solidFill>
                  <a:srgbClr val="060913"/>
                </a:solidFill>
                <a:effectLst/>
                <a:latin typeface="Inter"/>
              </a:rPr>
              <a:t> layer outputs with the features from previous layers, the fine-grained features that have been extracted are preserved thus making the detection of smaller objects easier.</a:t>
            </a:r>
          </a:p>
          <a:p>
            <a:pPr algn="l"/>
            <a:r>
              <a:rPr lang="en-US" b="0" i="0" dirty="0">
                <a:solidFill>
                  <a:srgbClr val="060913"/>
                </a:solidFill>
                <a:effectLst/>
                <a:latin typeface="Inter"/>
              </a:rPr>
              <a:t>YOLOv3 only predicts 3 bounding boxes per cell (compared to 5 in YOLOv2) but it makes three predictions at different scales, totaling up to 9 anchor boxes.</a:t>
            </a:r>
          </a:p>
          <a:p>
            <a:endParaRPr lang="en-IN" dirty="0"/>
          </a:p>
        </p:txBody>
      </p:sp>
    </p:spTree>
    <p:extLst>
      <p:ext uri="{BB962C8B-B14F-4D97-AF65-F5344CB8AC3E}">
        <p14:creationId xmlns:p14="http://schemas.microsoft.com/office/powerpoint/2010/main" val="3206272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82DA-E08D-AFF1-1FF1-15E89FE86B11}"/>
              </a:ext>
            </a:extLst>
          </p:cNvPr>
          <p:cNvSpPr>
            <a:spLocks noGrp="1"/>
          </p:cNvSpPr>
          <p:nvPr>
            <p:ph type="title"/>
          </p:nvPr>
        </p:nvSpPr>
        <p:spPr/>
        <p:txBody>
          <a:bodyPr/>
          <a:lstStyle/>
          <a:p>
            <a:r>
              <a:rPr lang="en-IN" b="1" i="0" dirty="0">
                <a:solidFill>
                  <a:srgbClr val="0F2534"/>
                </a:solidFill>
                <a:effectLst/>
                <a:latin typeface="Raleway" pitchFamily="2" charset="0"/>
              </a:rPr>
              <a:t>YOLOv4</a:t>
            </a:r>
            <a:br>
              <a:rPr lang="en-IN" b="1" i="0" dirty="0">
                <a:solidFill>
                  <a:srgbClr val="0F2534"/>
                </a:solidFill>
                <a:effectLst/>
                <a:latin typeface="Raleway" pitchFamily="2" charset="0"/>
              </a:rPr>
            </a:br>
            <a:endParaRPr lang="en-IN" dirty="0"/>
          </a:p>
        </p:txBody>
      </p:sp>
      <p:sp>
        <p:nvSpPr>
          <p:cNvPr id="3" name="Content Placeholder 2">
            <a:extLst>
              <a:ext uri="{FF2B5EF4-FFF2-40B4-BE49-F238E27FC236}">
                <a16:creationId xmlns:a16="http://schemas.microsoft.com/office/drawing/2014/main" id="{783C7B3D-BAE7-E105-BCF0-EE8AA741F60B}"/>
              </a:ext>
            </a:extLst>
          </p:cNvPr>
          <p:cNvSpPr>
            <a:spLocks noGrp="1"/>
          </p:cNvSpPr>
          <p:nvPr>
            <p:ph idx="1"/>
          </p:nvPr>
        </p:nvSpPr>
        <p:spPr/>
        <p:txBody>
          <a:bodyPr>
            <a:normAutofit fontScale="92500" lnSpcReduction="20000"/>
          </a:bodyPr>
          <a:lstStyle/>
          <a:p>
            <a:pPr algn="l" fontAlgn="auto"/>
            <a:r>
              <a:rPr lang="en-US" b="0" i="0" dirty="0">
                <a:solidFill>
                  <a:srgbClr val="0F2534"/>
                </a:solidFill>
                <a:effectLst/>
                <a:latin typeface="Maven Pro"/>
              </a:rPr>
              <a:t>The </a:t>
            </a:r>
            <a:r>
              <a:rPr lang="en-US" b="0" i="0" u="none" strike="noStrike" dirty="0">
                <a:solidFill>
                  <a:srgbClr val="0099F9"/>
                </a:solidFill>
                <a:effectLst/>
                <a:latin typeface="Maven Pro"/>
                <a:hlinkClick r:id="rId2"/>
              </a:rPr>
              <a:t>fourth version</a:t>
            </a:r>
            <a:r>
              <a:rPr lang="en-US" b="0" i="0" dirty="0">
                <a:solidFill>
                  <a:srgbClr val="0F2534"/>
                </a:solidFill>
                <a:effectLst/>
                <a:latin typeface="Maven Pro"/>
              </a:rPr>
              <a:t> of the YOLO algorithm was released in April 2020 by Alexey </a:t>
            </a:r>
            <a:r>
              <a:rPr lang="en-US" b="0" i="0" dirty="0" err="1">
                <a:solidFill>
                  <a:srgbClr val="0F2534"/>
                </a:solidFill>
                <a:effectLst/>
                <a:latin typeface="Maven Pro"/>
              </a:rPr>
              <a:t>Bochkovskiy</a:t>
            </a:r>
            <a:r>
              <a:rPr lang="en-US" b="0" i="0" dirty="0">
                <a:solidFill>
                  <a:srgbClr val="0F2534"/>
                </a:solidFill>
                <a:effectLst/>
                <a:latin typeface="Maven Pro"/>
              </a:rPr>
              <a:t>, Chien-Yao Wang, and Hong-Yuan Mark Liao in their article </a:t>
            </a:r>
            <a:r>
              <a:rPr lang="en-US" b="0" i="0" u="none" strike="noStrike" dirty="0">
                <a:solidFill>
                  <a:srgbClr val="0099F9"/>
                </a:solidFill>
                <a:effectLst/>
                <a:latin typeface="Maven Pro"/>
                <a:hlinkClick r:id="rId3"/>
              </a:rPr>
              <a:t>“YOLOv4: Optimal Speed and Accuracy of Object Detection”</a:t>
            </a:r>
            <a:r>
              <a:rPr lang="en-US" b="0" i="0" dirty="0">
                <a:solidFill>
                  <a:srgbClr val="0F2534"/>
                </a:solidFill>
                <a:effectLst/>
                <a:latin typeface="Maven Pro"/>
              </a:rPr>
              <a:t>. It was based on the SPDarknet53 architecture and introduced a fair amount of new concepts, such as </a:t>
            </a:r>
            <a:r>
              <a:rPr lang="en-US" b="0" i="1" dirty="0">
                <a:solidFill>
                  <a:srgbClr val="0F2534"/>
                </a:solidFill>
                <a:effectLst/>
                <a:latin typeface="Maven Pro"/>
              </a:rPr>
              <a:t>Weighted Residual Connections</a:t>
            </a:r>
            <a:r>
              <a:rPr lang="en-US" b="0" i="0" dirty="0">
                <a:solidFill>
                  <a:srgbClr val="0F2534"/>
                </a:solidFill>
                <a:effectLst/>
                <a:latin typeface="Maven Pro"/>
              </a:rPr>
              <a:t>, </a:t>
            </a:r>
            <a:r>
              <a:rPr lang="en-US" b="0" i="1" dirty="0">
                <a:solidFill>
                  <a:srgbClr val="0F2534"/>
                </a:solidFill>
                <a:effectLst/>
                <a:latin typeface="Maven Pro"/>
              </a:rPr>
              <a:t>Cross-Stage-Partial connections</a:t>
            </a:r>
            <a:r>
              <a:rPr lang="en-US" b="0" i="0" dirty="0">
                <a:solidFill>
                  <a:srgbClr val="0F2534"/>
                </a:solidFill>
                <a:effectLst/>
                <a:latin typeface="Maven Pro"/>
              </a:rPr>
              <a:t>, </a:t>
            </a:r>
            <a:r>
              <a:rPr lang="en-US" b="0" i="1" dirty="0">
                <a:solidFill>
                  <a:srgbClr val="0F2534"/>
                </a:solidFill>
                <a:effectLst/>
                <a:latin typeface="Maven Pro"/>
              </a:rPr>
              <a:t>cross mini-batch normalization</a:t>
            </a:r>
            <a:r>
              <a:rPr lang="en-US" b="0" i="0" dirty="0">
                <a:solidFill>
                  <a:srgbClr val="0F2534"/>
                </a:solidFill>
                <a:effectLst/>
                <a:latin typeface="Maven Pro"/>
              </a:rPr>
              <a:t>, </a:t>
            </a:r>
            <a:r>
              <a:rPr lang="en-US" b="0" i="1" dirty="0">
                <a:solidFill>
                  <a:srgbClr val="0F2534"/>
                </a:solidFill>
                <a:effectLst/>
                <a:latin typeface="Maven Pro"/>
              </a:rPr>
              <a:t>self-adversarial training</a:t>
            </a:r>
            <a:r>
              <a:rPr lang="en-US" b="0" i="0" dirty="0">
                <a:solidFill>
                  <a:srgbClr val="0F2534"/>
                </a:solidFill>
                <a:effectLst/>
                <a:latin typeface="Maven Pro"/>
              </a:rPr>
              <a:t>, </a:t>
            </a:r>
            <a:r>
              <a:rPr lang="en-US" b="0" i="1" dirty="0">
                <a:solidFill>
                  <a:srgbClr val="0F2534"/>
                </a:solidFill>
                <a:effectLst/>
                <a:latin typeface="Maven Pro"/>
              </a:rPr>
              <a:t>mish activation</a:t>
            </a:r>
            <a:r>
              <a:rPr lang="en-US" b="0" i="0" dirty="0">
                <a:solidFill>
                  <a:srgbClr val="0F2534"/>
                </a:solidFill>
                <a:effectLst/>
                <a:latin typeface="Maven Pro"/>
              </a:rPr>
              <a:t>, </a:t>
            </a:r>
            <a:r>
              <a:rPr lang="en-US" b="0" i="1" dirty="0" err="1">
                <a:solidFill>
                  <a:srgbClr val="0F2534"/>
                </a:solidFill>
                <a:effectLst/>
                <a:latin typeface="Maven Pro"/>
              </a:rPr>
              <a:t>dropblock</a:t>
            </a:r>
            <a:r>
              <a:rPr lang="en-US" b="0" i="0" dirty="0">
                <a:solidFill>
                  <a:srgbClr val="0F2534"/>
                </a:solidFill>
                <a:effectLst/>
                <a:latin typeface="Maven Pro"/>
              </a:rPr>
              <a:t>, and </a:t>
            </a:r>
            <a:r>
              <a:rPr lang="en-US" b="0" i="1" dirty="0" err="1">
                <a:solidFill>
                  <a:srgbClr val="0F2534"/>
                </a:solidFill>
                <a:effectLst/>
                <a:latin typeface="Maven Pro"/>
              </a:rPr>
              <a:t>CIoU</a:t>
            </a:r>
            <a:r>
              <a:rPr lang="en-US" b="0" i="1" dirty="0">
                <a:solidFill>
                  <a:srgbClr val="0F2534"/>
                </a:solidFill>
                <a:effectLst/>
                <a:latin typeface="Maven Pro"/>
              </a:rPr>
              <a:t> loss</a:t>
            </a:r>
            <a:r>
              <a:rPr lang="en-US" b="0" i="0" dirty="0">
                <a:solidFill>
                  <a:srgbClr val="0F2534"/>
                </a:solidFill>
                <a:effectLst/>
                <a:latin typeface="Maven Pro"/>
              </a:rPr>
              <a:t>.</a:t>
            </a:r>
          </a:p>
          <a:p>
            <a:pPr algn="l" fontAlgn="auto"/>
            <a:r>
              <a:rPr lang="en-US" b="0" i="0" dirty="0">
                <a:solidFill>
                  <a:srgbClr val="0F2534"/>
                </a:solidFill>
                <a:effectLst/>
                <a:latin typeface="Maven Pro"/>
              </a:rPr>
              <a:t>YOLOv4 is the continuation of the YOLO family but was created by different scientists (not Joseph Redmon and Ali Farhadi). Its architecture consists of SPDarknet53 backbone, spatial pyramid pooling, </a:t>
            </a:r>
            <a:r>
              <a:rPr lang="en-US" b="0" i="0" dirty="0" err="1">
                <a:solidFill>
                  <a:srgbClr val="0F2534"/>
                </a:solidFill>
                <a:effectLst/>
                <a:latin typeface="Maven Pro"/>
              </a:rPr>
              <a:t>PANet</a:t>
            </a:r>
            <a:r>
              <a:rPr lang="en-US" b="0" i="0" dirty="0">
                <a:solidFill>
                  <a:srgbClr val="0F2534"/>
                </a:solidFill>
                <a:effectLst/>
                <a:latin typeface="Maven Pro"/>
              </a:rPr>
              <a:t> path-aggregation as neck, and YOLOv3 head.</a:t>
            </a:r>
          </a:p>
          <a:p>
            <a:pPr algn="l" fontAlgn="auto"/>
            <a:r>
              <a:rPr lang="en-US" b="0" i="0" dirty="0">
                <a:solidFill>
                  <a:srgbClr val="0F2534"/>
                </a:solidFill>
                <a:effectLst/>
                <a:latin typeface="Maven Pro"/>
              </a:rPr>
              <a:t>As a result, YOLOv4 reaches 10% higher Average Precision and 12% better Frames Per Second metrics, compared to its ancestor, YOLOv3.</a:t>
            </a:r>
          </a:p>
          <a:p>
            <a:endParaRPr lang="en-IN" dirty="0"/>
          </a:p>
        </p:txBody>
      </p:sp>
    </p:spTree>
    <p:extLst>
      <p:ext uri="{BB962C8B-B14F-4D97-AF65-F5344CB8AC3E}">
        <p14:creationId xmlns:p14="http://schemas.microsoft.com/office/powerpoint/2010/main" val="1316058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29E9-9659-BC04-9193-E6BF62D1E6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D459DF-0134-0FBA-B2EA-4C98D31B4D72}"/>
              </a:ext>
            </a:extLst>
          </p:cNvPr>
          <p:cNvSpPr>
            <a:spLocks noGrp="1"/>
          </p:cNvSpPr>
          <p:nvPr>
            <p:ph idx="1"/>
          </p:nvPr>
        </p:nvSpPr>
        <p:spPr/>
        <p:txBody>
          <a:bodyPr>
            <a:normAutofit lnSpcReduction="10000"/>
          </a:bodyPr>
          <a:lstStyle/>
          <a:p>
            <a:pPr algn="l"/>
            <a:r>
              <a:rPr lang="en-US" b="0" i="0" dirty="0">
                <a:solidFill>
                  <a:srgbClr val="060913"/>
                </a:solidFill>
                <a:effectLst/>
                <a:latin typeface="Inter"/>
              </a:rPr>
              <a:t>YOLOv4 proposes the addition of Weighted  Residual Connections, Cross Mini Batch Normalization, Cross Stage Partial Connections, Self Adversarial Training, and Mish Activation as methodological changes amongst modern methods of regularization and data augmentation. The authors also make available a YOLOv4 Tiny version that provides faster object detection and a higher FPS while making a compromise in the prediction accuracy.</a:t>
            </a:r>
          </a:p>
          <a:p>
            <a:pPr algn="l"/>
            <a:r>
              <a:rPr lang="en-US" b="0" i="0" dirty="0">
                <a:solidFill>
                  <a:srgbClr val="060913"/>
                </a:solidFill>
                <a:effectLst/>
                <a:latin typeface="Inter"/>
              </a:rPr>
              <a:t>YOLOv5 is an open-source project that consists of a family of object detection models and detection methods based on the YOLO model pre-trained on the COCO dataset. It is maintained by </a:t>
            </a:r>
            <a:r>
              <a:rPr lang="en-US" b="0" i="0" dirty="0" err="1">
                <a:solidFill>
                  <a:srgbClr val="060913"/>
                </a:solidFill>
                <a:effectLst/>
                <a:latin typeface="Inter"/>
              </a:rPr>
              <a:t>Ultralytics</a:t>
            </a:r>
            <a:r>
              <a:rPr lang="en-US" b="0" i="0" dirty="0">
                <a:solidFill>
                  <a:srgbClr val="060913"/>
                </a:solidFill>
                <a:effectLst/>
                <a:latin typeface="Inter"/>
              </a:rPr>
              <a:t> and represents the organization’s open-source research into the future of Computer Vision works.</a:t>
            </a:r>
          </a:p>
          <a:p>
            <a:endParaRPr lang="en-IN" dirty="0"/>
          </a:p>
        </p:txBody>
      </p:sp>
    </p:spTree>
    <p:extLst>
      <p:ext uri="{BB962C8B-B14F-4D97-AF65-F5344CB8AC3E}">
        <p14:creationId xmlns:p14="http://schemas.microsoft.com/office/powerpoint/2010/main" val="117238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84E6-C784-173C-6343-9C40E7563CFB}"/>
              </a:ext>
            </a:extLst>
          </p:cNvPr>
          <p:cNvSpPr>
            <a:spLocks noGrp="1"/>
          </p:cNvSpPr>
          <p:nvPr>
            <p:ph type="title"/>
          </p:nvPr>
        </p:nvSpPr>
        <p:spPr/>
        <p:txBody>
          <a:bodyPr/>
          <a:lstStyle/>
          <a:p>
            <a:r>
              <a:rPr lang="en-IN" b="1" i="0" dirty="0">
                <a:solidFill>
                  <a:srgbClr val="000000"/>
                </a:solidFill>
                <a:effectLst/>
                <a:latin typeface="Inter"/>
              </a:rPr>
              <a:t>Two-stage object detection</a:t>
            </a:r>
            <a:br>
              <a:rPr lang="en-IN" b="0" i="0" dirty="0">
                <a:solidFill>
                  <a:srgbClr val="060913"/>
                </a:solidFill>
                <a:effectLst/>
                <a:latin typeface="Inter"/>
              </a:rPr>
            </a:br>
            <a:endParaRPr lang="en-IN" dirty="0"/>
          </a:p>
        </p:txBody>
      </p:sp>
      <p:sp>
        <p:nvSpPr>
          <p:cNvPr id="3" name="Content Placeholder 2">
            <a:extLst>
              <a:ext uri="{FF2B5EF4-FFF2-40B4-BE49-F238E27FC236}">
                <a16:creationId xmlns:a16="http://schemas.microsoft.com/office/drawing/2014/main" id="{6000B9A5-3FD4-DEB9-14A1-7B21AF84BBC2}"/>
              </a:ext>
            </a:extLst>
          </p:cNvPr>
          <p:cNvSpPr>
            <a:spLocks noGrp="1"/>
          </p:cNvSpPr>
          <p:nvPr>
            <p:ph idx="1"/>
          </p:nvPr>
        </p:nvSpPr>
        <p:spPr/>
        <p:txBody>
          <a:bodyPr/>
          <a:lstStyle/>
          <a:p>
            <a:pPr algn="l"/>
            <a:r>
              <a:rPr lang="en-US" b="0" i="0" dirty="0">
                <a:solidFill>
                  <a:srgbClr val="060913"/>
                </a:solidFill>
                <a:effectLst/>
                <a:latin typeface="Inter"/>
              </a:rPr>
              <a:t>Two-stage object detection refers to the use of algorithms that break down the object detection problem statement into the following two-stages: </a:t>
            </a:r>
          </a:p>
          <a:p>
            <a:pPr algn="l">
              <a:buFont typeface="+mj-lt"/>
              <a:buAutoNum type="arabicPeriod"/>
            </a:pPr>
            <a:r>
              <a:rPr lang="en-US" b="0" i="0" dirty="0">
                <a:solidFill>
                  <a:srgbClr val="080A13"/>
                </a:solidFill>
                <a:effectLst/>
                <a:latin typeface="Inter"/>
              </a:rPr>
              <a:t>Detecting possible object regions.</a:t>
            </a:r>
          </a:p>
          <a:p>
            <a:pPr algn="l">
              <a:buFont typeface="+mj-lt"/>
              <a:buAutoNum type="arabicPeriod"/>
            </a:pPr>
            <a:r>
              <a:rPr lang="en-US" b="0" i="0" dirty="0">
                <a:solidFill>
                  <a:srgbClr val="080A13"/>
                </a:solidFill>
                <a:effectLst/>
                <a:latin typeface="Inter"/>
              </a:rPr>
              <a:t>Classifying the image in those regions into object classes.</a:t>
            </a:r>
          </a:p>
          <a:p>
            <a:pPr algn="l"/>
            <a:r>
              <a:rPr lang="en-US" b="0" i="0" dirty="0">
                <a:solidFill>
                  <a:srgbClr val="060913"/>
                </a:solidFill>
                <a:effectLst/>
                <a:latin typeface="Inter"/>
              </a:rPr>
              <a:t>Popular two-step algorithms like Fast-RCNN and Faster-RCNN typically use a Region Proposal Network that proposes regions of interest that might contain objects.</a:t>
            </a:r>
          </a:p>
          <a:p>
            <a:endParaRPr lang="en-IN" dirty="0"/>
          </a:p>
        </p:txBody>
      </p:sp>
    </p:spTree>
    <p:extLst>
      <p:ext uri="{BB962C8B-B14F-4D97-AF65-F5344CB8AC3E}">
        <p14:creationId xmlns:p14="http://schemas.microsoft.com/office/powerpoint/2010/main" val="563375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654D-F1FD-74B6-06C9-9412706598FF}"/>
              </a:ext>
            </a:extLst>
          </p:cNvPr>
          <p:cNvSpPr>
            <a:spLocks noGrp="1"/>
          </p:cNvSpPr>
          <p:nvPr>
            <p:ph type="title"/>
          </p:nvPr>
        </p:nvSpPr>
        <p:spPr/>
        <p:txBody>
          <a:bodyPr/>
          <a:lstStyle/>
          <a:p>
            <a:r>
              <a:rPr lang="en-IN" b="1" i="0" dirty="0">
                <a:solidFill>
                  <a:srgbClr val="0F2534"/>
                </a:solidFill>
                <a:effectLst/>
                <a:latin typeface="Raleway" pitchFamily="2" charset="0"/>
              </a:rPr>
              <a:t>YOLOv5</a:t>
            </a:r>
            <a:br>
              <a:rPr lang="en-IN" b="1" i="0" dirty="0">
                <a:solidFill>
                  <a:srgbClr val="0F2534"/>
                </a:solidFill>
                <a:effectLst/>
                <a:latin typeface="Raleway" pitchFamily="2" charset="0"/>
              </a:rPr>
            </a:br>
            <a:endParaRPr lang="en-IN" dirty="0"/>
          </a:p>
        </p:txBody>
      </p:sp>
      <p:sp>
        <p:nvSpPr>
          <p:cNvPr id="3" name="Content Placeholder 2">
            <a:extLst>
              <a:ext uri="{FF2B5EF4-FFF2-40B4-BE49-F238E27FC236}">
                <a16:creationId xmlns:a16="http://schemas.microsoft.com/office/drawing/2014/main" id="{755587C4-ABF2-824C-9CF0-3EB472EBFD5C}"/>
              </a:ext>
            </a:extLst>
          </p:cNvPr>
          <p:cNvSpPr>
            <a:spLocks noGrp="1"/>
          </p:cNvSpPr>
          <p:nvPr>
            <p:ph idx="1"/>
          </p:nvPr>
        </p:nvSpPr>
        <p:spPr/>
        <p:txBody>
          <a:bodyPr>
            <a:normAutofit lnSpcReduction="10000"/>
          </a:bodyPr>
          <a:lstStyle/>
          <a:p>
            <a:pPr algn="l" fontAlgn="auto"/>
            <a:r>
              <a:rPr lang="en-US" b="0" i="0" dirty="0">
                <a:solidFill>
                  <a:srgbClr val="0F2534"/>
                </a:solidFill>
                <a:effectLst/>
                <a:latin typeface="Maven Pro"/>
              </a:rPr>
              <a:t>The </a:t>
            </a:r>
            <a:r>
              <a:rPr lang="en-US" b="0" i="0" u="none" strike="noStrike" dirty="0">
                <a:solidFill>
                  <a:srgbClr val="0099F9"/>
                </a:solidFill>
                <a:effectLst/>
                <a:latin typeface="Maven Pro"/>
                <a:hlinkClick r:id="rId2"/>
              </a:rPr>
              <a:t>fifth iteration</a:t>
            </a:r>
            <a:r>
              <a:rPr lang="en-US" b="0" i="0" dirty="0">
                <a:solidFill>
                  <a:srgbClr val="0F2534"/>
                </a:solidFill>
                <a:effectLst/>
                <a:latin typeface="Maven Pro"/>
              </a:rPr>
              <a:t> of the most popular object detection algorithm was released shortly after YOLOv4, but this time by </a:t>
            </a:r>
            <a:r>
              <a:rPr lang="en-US" b="0" i="0" u="none" strike="noStrike" dirty="0">
                <a:solidFill>
                  <a:srgbClr val="0099F9"/>
                </a:solidFill>
                <a:effectLst/>
                <a:latin typeface="Maven Pro"/>
                <a:hlinkClick r:id="rId3"/>
              </a:rPr>
              <a:t>Glenn </a:t>
            </a:r>
            <a:r>
              <a:rPr lang="en-US" b="0" i="0" u="none" strike="noStrike" dirty="0" err="1">
                <a:solidFill>
                  <a:srgbClr val="0099F9"/>
                </a:solidFill>
                <a:effectLst/>
                <a:latin typeface="Maven Pro"/>
                <a:hlinkClick r:id="rId3"/>
              </a:rPr>
              <a:t>Jocher</a:t>
            </a:r>
            <a:r>
              <a:rPr lang="en-US" b="0" i="0" dirty="0">
                <a:solidFill>
                  <a:srgbClr val="0F2534"/>
                </a:solidFill>
                <a:effectLst/>
                <a:latin typeface="Maven Pro"/>
              </a:rPr>
              <a:t>. First time ever, YOLO used the </a:t>
            </a:r>
            <a:r>
              <a:rPr lang="en-US" b="0" i="0" dirty="0" err="1">
                <a:solidFill>
                  <a:srgbClr val="0F2534"/>
                </a:solidFill>
                <a:effectLst/>
                <a:latin typeface="Maven Pro"/>
              </a:rPr>
              <a:t>PyTorch</a:t>
            </a:r>
            <a:r>
              <a:rPr lang="en-US" b="0" i="0" dirty="0">
                <a:solidFill>
                  <a:srgbClr val="0F2534"/>
                </a:solidFill>
                <a:effectLst/>
                <a:latin typeface="Maven Pro"/>
              </a:rPr>
              <a:t> deep learning framework, which aroused a lot of controversy among the users.</a:t>
            </a:r>
          </a:p>
          <a:p>
            <a:pPr algn="l" fontAlgn="auto"/>
            <a:r>
              <a:rPr lang="en-US" b="0" i="0" dirty="0">
                <a:solidFill>
                  <a:srgbClr val="0F2534"/>
                </a:solidFill>
                <a:effectLst/>
                <a:latin typeface="Maven Pro"/>
              </a:rPr>
              <a:t>The official article couldn’t be announced, because YOLOv5 does not implement or invent any novel techniques. It is just the </a:t>
            </a:r>
            <a:r>
              <a:rPr lang="en-US" b="0" i="0" dirty="0" err="1">
                <a:solidFill>
                  <a:srgbClr val="0F2534"/>
                </a:solidFill>
                <a:effectLst/>
                <a:latin typeface="Maven Pro"/>
              </a:rPr>
              <a:t>PyTorch</a:t>
            </a:r>
            <a:r>
              <a:rPr lang="en-US" b="0" i="0" dirty="0">
                <a:solidFill>
                  <a:srgbClr val="0F2534"/>
                </a:solidFill>
                <a:effectLst/>
                <a:latin typeface="Maven Pro"/>
              </a:rPr>
              <a:t> extension of YOLOv3. Such a situation was used by </a:t>
            </a:r>
            <a:r>
              <a:rPr lang="en-US" b="0" i="0" dirty="0" err="1">
                <a:solidFill>
                  <a:srgbClr val="0F2534"/>
                </a:solidFill>
                <a:effectLst/>
                <a:latin typeface="Maven Pro"/>
              </a:rPr>
              <a:t>Ultranytics</a:t>
            </a:r>
            <a:r>
              <a:rPr lang="en-US" b="0" i="0" dirty="0">
                <a:solidFill>
                  <a:srgbClr val="0F2534"/>
                </a:solidFill>
                <a:effectLst/>
                <a:latin typeface="Maven Pro"/>
              </a:rPr>
              <a:t> company and spread the word about the “new YOLO” version under its patronage. The fact is, that the YOLOv5 webpage is very clear and nicely built and written, with a lot of tutorials and tips on training and using the YOLOv5 models because there are also five pre-trained models available, ready for use.</a:t>
            </a:r>
          </a:p>
          <a:p>
            <a:endParaRPr lang="en-IN" dirty="0"/>
          </a:p>
        </p:txBody>
      </p:sp>
    </p:spTree>
    <p:extLst>
      <p:ext uri="{BB962C8B-B14F-4D97-AF65-F5344CB8AC3E}">
        <p14:creationId xmlns:p14="http://schemas.microsoft.com/office/powerpoint/2010/main" val="2171283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033F-A7B2-3025-DF97-D983444ACC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B2F477-10EF-FA65-A128-840425EA6F89}"/>
              </a:ext>
            </a:extLst>
          </p:cNvPr>
          <p:cNvSpPr>
            <a:spLocks noGrp="1"/>
          </p:cNvSpPr>
          <p:nvPr>
            <p:ph idx="1"/>
          </p:nvPr>
        </p:nvSpPr>
        <p:spPr/>
        <p:txBody>
          <a:bodyPr/>
          <a:lstStyle/>
          <a:p>
            <a:pPr algn="l"/>
            <a:r>
              <a:rPr lang="en-US" b="0" i="0" dirty="0">
                <a:solidFill>
                  <a:srgbClr val="060913"/>
                </a:solidFill>
                <a:effectLst/>
                <a:latin typeface="Inter"/>
              </a:rPr>
              <a:t>YOLACT (You Only Look At Coefficients) proposed by </a:t>
            </a:r>
            <a:r>
              <a:rPr lang="en-US" b="0" i="0" dirty="0" err="1">
                <a:solidFill>
                  <a:srgbClr val="060913"/>
                </a:solidFill>
                <a:effectLst/>
                <a:latin typeface="Inter"/>
              </a:rPr>
              <a:t>Bolya</a:t>
            </a:r>
            <a:r>
              <a:rPr lang="en-US" b="0" i="0" dirty="0">
                <a:solidFill>
                  <a:srgbClr val="060913"/>
                </a:solidFill>
                <a:effectLst/>
                <a:latin typeface="Inter"/>
              </a:rPr>
              <a:t> is an application of the YOLO principle for real-time </a:t>
            </a:r>
            <a:r>
              <a:rPr lang="en-US" b="0" i="0" u="none" strike="noStrike" dirty="0">
                <a:solidFill>
                  <a:srgbClr val="1064FE"/>
                </a:solidFill>
                <a:effectLst/>
                <a:latin typeface="Inter"/>
                <a:hlinkClick r:id="rId2"/>
              </a:rPr>
              <a:t>instance segmentation</a:t>
            </a:r>
            <a:r>
              <a:rPr lang="en-US" b="0" i="0" dirty="0">
                <a:solidFill>
                  <a:srgbClr val="060913"/>
                </a:solidFill>
                <a:effectLst/>
                <a:latin typeface="Inter"/>
              </a:rPr>
              <a:t>.</a:t>
            </a:r>
          </a:p>
          <a:p>
            <a:pPr algn="l"/>
            <a:r>
              <a:rPr lang="en-US" b="0" i="0" dirty="0">
                <a:solidFill>
                  <a:srgbClr val="060913"/>
                </a:solidFill>
                <a:effectLst/>
                <a:latin typeface="Inter"/>
              </a:rPr>
              <a:t>In other words, YOLACT proposes an end-to-end convolutional network for instance segmentation that achieves 29.8 mean Average Precision at 33.5 FPS on a single Titan </a:t>
            </a:r>
            <a:r>
              <a:rPr lang="en-US" b="0" i="0" dirty="0" err="1">
                <a:solidFill>
                  <a:srgbClr val="060913"/>
                </a:solidFill>
                <a:effectLst/>
                <a:latin typeface="Inter"/>
              </a:rPr>
              <a:t>Xp</a:t>
            </a:r>
            <a:r>
              <a:rPr lang="en-US" b="0" i="0" dirty="0">
                <a:solidFill>
                  <a:srgbClr val="060913"/>
                </a:solidFill>
                <a:effectLst/>
                <a:latin typeface="Inter"/>
              </a:rPr>
              <a:t>, which is significantly faster than other instance segmentation algorithms.</a:t>
            </a:r>
          </a:p>
          <a:p>
            <a:pPr algn="l"/>
            <a:r>
              <a:rPr lang="en-US" b="0" i="0" dirty="0">
                <a:solidFill>
                  <a:srgbClr val="060913"/>
                </a:solidFill>
                <a:effectLst/>
                <a:latin typeface="Inter"/>
              </a:rPr>
              <a:t>YOLACT performs instance segmentation by generating a set of prototype masks and per-instance mask coefficients. A linear combination of the two steps is performed to generate the final instance masks.</a:t>
            </a:r>
          </a:p>
          <a:p>
            <a:endParaRPr lang="en-IN" dirty="0"/>
          </a:p>
        </p:txBody>
      </p:sp>
    </p:spTree>
    <p:extLst>
      <p:ext uri="{BB962C8B-B14F-4D97-AF65-F5344CB8AC3E}">
        <p14:creationId xmlns:p14="http://schemas.microsoft.com/office/powerpoint/2010/main" val="3847632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67C7F-6ED6-4CD5-6E1C-2D6DADE67C4C}"/>
              </a:ext>
            </a:extLst>
          </p:cNvPr>
          <p:cNvSpPr>
            <a:spLocks noGrp="1"/>
          </p:cNvSpPr>
          <p:nvPr>
            <p:ph type="title"/>
          </p:nvPr>
        </p:nvSpPr>
        <p:spPr/>
        <p:txBody>
          <a:bodyPr>
            <a:normAutofit fontScale="90000"/>
          </a:bodyPr>
          <a:lstStyle/>
          <a:p>
            <a:r>
              <a:rPr lang="en-US" b="0" i="0" dirty="0">
                <a:solidFill>
                  <a:srgbClr val="3A3C41"/>
                </a:solidFill>
                <a:effectLst/>
                <a:latin typeface="Rubik"/>
              </a:rPr>
              <a:t>YOLO fast object detection and classification – how does it work?</a:t>
            </a:r>
            <a:br>
              <a:rPr lang="en-US" b="0" i="0" dirty="0">
                <a:solidFill>
                  <a:srgbClr val="3A3C41"/>
                </a:solidFill>
                <a:effectLst/>
                <a:latin typeface="Rubik"/>
              </a:rPr>
            </a:br>
            <a:endParaRPr lang="en-IN" dirty="0"/>
          </a:p>
        </p:txBody>
      </p:sp>
      <p:sp>
        <p:nvSpPr>
          <p:cNvPr id="3" name="Content Placeholder 2">
            <a:extLst>
              <a:ext uri="{FF2B5EF4-FFF2-40B4-BE49-F238E27FC236}">
                <a16:creationId xmlns:a16="http://schemas.microsoft.com/office/drawing/2014/main" id="{E0A12B77-DF17-2C8E-5ADA-5B8B373F0112}"/>
              </a:ext>
            </a:extLst>
          </p:cNvPr>
          <p:cNvSpPr>
            <a:spLocks noGrp="1"/>
          </p:cNvSpPr>
          <p:nvPr>
            <p:ph idx="1"/>
          </p:nvPr>
        </p:nvSpPr>
        <p:spPr/>
        <p:txBody>
          <a:bodyPr>
            <a:normAutofit fontScale="85000" lnSpcReduction="10000"/>
          </a:bodyPr>
          <a:lstStyle/>
          <a:p>
            <a:r>
              <a:rPr lang="en-US" b="0" i="0" dirty="0">
                <a:solidFill>
                  <a:srgbClr val="6F6F77"/>
                </a:solidFill>
                <a:effectLst/>
                <a:latin typeface="Rubik"/>
              </a:rPr>
              <a:t>Traditional methods of detecting objects most often divide the entire process into several stages.</a:t>
            </a:r>
          </a:p>
          <a:p>
            <a:r>
              <a:rPr lang="en-US" b="0" i="0" dirty="0">
                <a:solidFill>
                  <a:srgbClr val="6F6F77"/>
                </a:solidFill>
                <a:effectLst/>
                <a:latin typeface="Rubik"/>
              </a:rPr>
              <a:t> For example, Faster R-CNN first uses a convolutional neural network to extract the desired features of the image (the so-called feature extraction). </a:t>
            </a:r>
          </a:p>
          <a:p>
            <a:r>
              <a:rPr lang="en-US" b="0" i="0" dirty="0">
                <a:solidFill>
                  <a:srgbClr val="6F6F77"/>
                </a:solidFill>
                <a:effectLst/>
                <a:latin typeface="Rubik"/>
              </a:rPr>
              <a:t>Then the output in the form of the feature map is an input to another neural network, the task of which is to suggest image regions where objects may be located. Such a network is called Region Proposal Network (RPN) and it is both a classifier (indicating the probability that a given region contains an object) and a regression model (describing a region of an image containing a potential object).</a:t>
            </a:r>
          </a:p>
          <a:p>
            <a:r>
              <a:rPr lang="en-US" b="0" i="0" dirty="0">
                <a:solidFill>
                  <a:srgbClr val="6F6F77"/>
                </a:solidFill>
                <a:effectLst/>
                <a:latin typeface="Rubik"/>
              </a:rPr>
              <a:t> The output of the RPN is passed to the third neural network, whose task is to predict classes of objects and bounding boxes. As you can see, it is quite a complicated, multi-stage process, that has to take quite a long time, at least compared to YOLO.</a:t>
            </a:r>
            <a:endParaRPr lang="en-IN" dirty="0"/>
          </a:p>
        </p:txBody>
      </p:sp>
    </p:spTree>
    <p:extLst>
      <p:ext uri="{BB962C8B-B14F-4D97-AF65-F5344CB8AC3E}">
        <p14:creationId xmlns:p14="http://schemas.microsoft.com/office/powerpoint/2010/main" val="109036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CD608-678A-2750-3CDB-AB6178F7302B}"/>
              </a:ext>
            </a:extLst>
          </p:cNvPr>
          <p:cNvSpPr>
            <a:spLocks noGrp="1"/>
          </p:cNvSpPr>
          <p:nvPr>
            <p:ph idx="1"/>
          </p:nvPr>
        </p:nvSpPr>
        <p:spPr>
          <a:xfrm>
            <a:off x="838200" y="497305"/>
            <a:ext cx="10515600" cy="5679658"/>
          </a:xfrm>
        </p:spPr>
        <p:txBody>
          <a:bodyPr/>
          <a:lstStyle/>
          <a:p>
            <a:pPr algn="l" fontAlgn="base"/>
            <a:r>
              <a:rPr lang="en-US" sz="1800" b="0" i="0" dirty="0">
                <a:solidFill>
                  <a:srgbClr val="6F6F77"/>
                </a:solidFill>
                <a:effectLst/>
                <a:latin typeface="Rubik"/>
              </a:rPr>
              <a:t>YOLO takes a completely different approach. First of all, it treats the detection and classification problems as a single regression problem. It does not divide the analysis into stages. Instead, a single convolutional neural network simultaneously predicts multiple bounding boxes and determines the class probabilities for each of the areas in which the object has been detected.</a:t>
            </a:r>
            <a:endParaRPr lang="en-US" b="0" i="0" dirty="0">
              <a:solidFill>
                <a:srgbClr val="6F6F77"/>
              </a:solidFill>
              <a:effectLst/>
              <a:latin typeface="Rubik"/>
            </a:endParaRPr>
          </a:p>
          <a:p>
            <a:pPr algn="l" fontAlgn="base"/>
            <a:r>
              <a:rPr lang="en-US" sz="1800" b="0" i="0" dirty="0">
                <a:solidFill>
                  <a:srgbClr val="6F6F77"/>
                </a:solidFill>
                <a:effectLst/>
                <a:latin typeface="Rubik"/>
              </a:rPr>
              <a:t>In the first step, YOLO puts a grid with the size of S x S on the image. For example, for S = 4, we get 16 cells, as in the image below.</a:t>
            </a:r>
            <a:endParaRPr lang="en-US" b="0" i="0" dirty="0">
              <a:solidFill>
                <a:srgbClr val="6F6F77"/>
              </a:solidFill>
              <a:effectLst/>
              <a:latin typeface="Rubik"/>
            </a:endParaRPr>
          </a:p>
          <a:p>
            <a:endParaRPr lang="en-IN" dirty="0"/>
          </a:p>
        </p:txBody>
      </p:sp>
      <p:pic>
        <p:nvPicPr>
          <p:cNvPr id="4" name="Picture 3">
            <a:extLst>
              <a:ext uri="{FF2B5EF4-FFF2-40B4-BE49-F238E27FC236}">
                <a16:creationId xmlns:a16="http://schemas.microsoft.com/office/drawing/2014/main" id="{941FD25F-77C9-3CC4-77CD-A53AAE8DD876}"/>
              </a:ext>
            </a:extLst>
          </p:cNvPr>
          <p:cNvPicPr>
            <a:picLocks noChangeAspect="1"/>
          </p:cNvPicPr>
          <p:nvPr/>
        </p:nvPicPr>
        <p:blipFill>
          <a:blip r:embed="rId2"/>
          <a:stretch>
            <a:fillRect/>
          </a:stretch>
        </p:blipFill>
        <p:spPr>
          <a:xfrm>
            <a:off x="4194008" y="2125329"/>
            <a:ext cx="4991100" cy="4991100"/>
          </a:xfrm>
          <a:prstGeom prst="rect">
            <a:avLst/>
          </a:prstGeom>
        </p:spPr>
      </p:pic>
    </p:spTree>
    <p:extLst>
      <p:ext uri="{BB962C8B-B14F-4D97-AF65-F5344CB8AC3E}">
        <p14:creationId xmlns:p14="http://schemas.microsoft.com/office/powerpoint/2010/main" val="94837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DAD9-408E-D202-68C5-4FF460549B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3CB593-7DAC-D446-C9A1-7346ECC7DA09}"/>
              </a:ext>
            </a:extLst>
          </p:cNvPr>
          <p:cNvSpPr>
            <a:spLocks noGrp="1"/>
          </p:cNvSpPr>
          <p:nvPr>
            <p:ph idx="1"/>
          </p:nvPr>
        </p:nvSpPr>
        <p:spPr/>
        <p:txBody>
          <a:bodyPr>
            <a:normAutofit lnSpcReduction="10000"/>
          </a:bodyPr>
          <a:lstStyle/>
          <a:p>
            <a:pPr algn="l" fontAlgn="base"/>
            <a:r>
              <a:rPr lang="en-US" sz="1800" b="0" i="0" dirty="0">
                <a:solidFill>
                  <a:srgbClr val="6F6F77"/>
                </a:solidFill>
                <a:effectLst/>
                <a:latin typeface="Rubik"/>
              </a:rPr>
              <a:t>For each cell YOLO predicts B objects. B is usually a small number, like 2. This means that we assume that in each cell YOLO will identify at most 2 objects. Of course, there may be more objects overlapping in the image. But when there are 3 or more overlapping objects in a given cell, they become very difficult to identify – especially when we consider the fact that S is usually greater than the one we used in our example (4), and therefore the applied grid has a higher granulation.</a:t>
            </a:r>
            <a:endParaRPr lang="en-US" b="0" i="0" dirty="0">
              <a:solidFill>
                <a:srgbClr val="6F6F77"/>
              </a:solidFill>
              <a:effectLst/>
              <a:latin typeface="Rubik"/>
            </a:endParaRPr>
          </a:p>
          <a:p>
            <a:pPr algn="l" fontAlgn="base"/>
            <a:r>
              <a:rPr lang="en-US" sz="1800" b="0" i="0" dirty="0">
                <a:solidFill>
                  <a:srgbClr val="6F6F77"/>
                </a:solidFill>
                <a:effectLst/>
                <a:latin typeface="Rubik"/>
              </a:rPr>
              <a:t>Thus, for each cell of the grid, YOLO predicts whether there are objects in it and for each of them the coordinates of the rectangle surrounding the object are determined (bounding box). This means that in the output vector we need to predict a place for B * 5 values. Why 5? This is because a bounding box is defined with 4 values: two coordinates of the center of the object (relative to the coordinates of the analyzed cell) and the width and height of the rectangle (as a fraction of the image size). In addition, there is a fifth value that logically determines whether or not there is an object in a given cell.</a:t>
            </a:r>
            <a:endParaRPr lang="en-US" b="0" i="0" dirty="0">
              <a:solidFill>
                <a:srgbClr val="6F6F77"/>
              </a:solidFill>
              <a:effectLst/>
              <a:latin typeface="Rubik"/>
            </a:endParaRPr>
          </a:p>
          <a:p>
            <a:pPr algn="l" fontAlgn="base"/>
            <a:r>
              <a:rPr lang="en-US" sz="1800" b="0" i="0" dirty="0">
                <a:solidFill>
                  <a:srgbClr val="6F6F77"/>
                </a:solidFill>
                <a:effectLst/>
                <a:latin typeface="Rubik"/>
              </a:rPr>
              <a:t>Finally, the class probabilities should be added to the output vector – for each object separately. For example, if we are going to predict C = 10 classes for a maximum of B = 2 objects in one grid cell, then the final output tensor will be: S x S x (B * (5 + C)). In our example: 4 x 4 x (2 * (5 + 10)) = 4 x 4 x 30.</a:t>
            </a:r>
            <a:endParaRPr lang="en-US" b="0" i="0" dirty="0">
              <a:solidFill>
                <a:srgbClr val="6F6F77"/>
              </a:solidFill>
              <a:effectLst/>
              <a:latin typeface="Rubik"/>
            </a:endParaRPr>
          </a:p>
          <a:p>
            <a:pPr algn="l" fontAlgn="base"/>
            <a:r>
              <a:rPr lang="en-US" sz="1800" b="0" i="0" dirty="0">
                <a:solidFill>
                  <a:srgbClr val="6F6F77"/>
                </a:solidFill>
                <a:effectLst/>
                <a:latin typeface="Rubik"/>
              </a:rPr>
              <a:t>So, we train the network and make predictions assuming a tensor on the output – hence it is easy to understand why the problem of object identification and classification was reduced by YOLO to the regression problem.</a:t>
            </a:r>
            <a:endParaRPr lang="en-US" b="0" i="0" dirty="0">
              <a:solidFill>
                <a:srgbClr val="6F6F77"/>
              </a:solidFill>
              <a:effectLst/>
              <a:latin typeface="Rubik"/>
            </a:endParaRPr>
          </a:p>
          <a:p>
            <a:endParaRPr lang="en-IN" dirty="0"/>
          </a:p>
        </p:txBody>
      </p:sp>
    </p:spTree>
    <p:extLst>
      <p:ext uri="{BB962C8B-B14F-4D97-AF65-F5344CB8AC3E}">
        <p14:creationId xmlns:p14="http://schemas.microsoft.com/office/powerpoint/2010/main" val="2320831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0276-4C2D-F584-E48A-308D4522E736}"/>
              </a:ext>
            </a:extLst>
          </p:cNvPr>
          <p:cNvSpPr>
            <a:spLocks noGrp="1"/>
          </p:cNvSpPr>
          <p:nvPr>
            <p:ph type="title"/>
          </p:nvPr>
        </p:nvSpPr>
        <p:spPr/>
        <p:txBody>
          <a:bodyPr>
            <a:normAutofit fontScale="90000"/>
          </a:bodyPr>
          <a:lstStyle/>
          <a:p>
            <a:br>
              <a:rPr lang="en-US" sz="4400" b="0" i="0" dirty="0">
                <a:solidFill>
                  <a:srgbClr val="6F6F77"/>
                </a:solidFill>
                <a:effectLst/>
                <a:latin typeface="Rubik"/>
              </a:rPr>
            </a:br>
            <a:r>
              <a:rPr lang="en-US" sz="4400" b="0" i="0" dirty="0">
                <a:solidFill>
                  <a:srgbClr val="6F6F77"/>
                </a:solidFill>
                <a:effectLst/>
                <a:latin typeface="Rubik"/>
              </a:rPr>
              <a:t>Two important points that may have caught your attention:</a:t>
            </a:r>
            <a:br>
              <a:rPr lang="en-US" b="0" i="0" dirty="0">
                <a:solidFill>
                  <a:srgbClr val="6F6F77"/>
                </a:solidFill>
                <a:effectLst/>
                <a:latin typeface="Rubik"/>
              </a:rPr>
            </a:br>
            <a:endParaRPr lang="en-IN" dirty="0"/>
          </a:p>
        </p:txBody>
      </p:sp>
      <p:sp>
        <p:nvSpPr>
          <p:cNvPr id="3" name="Content Placeholder 2">
            <a:extLst>
              <a:ext uri="{FF2B5EF4-FFF2-40B4-BE49-F238E27FC236}">
                <a16:creationId xmlns:a16="http://schemas.microsoft.com/office/drawing/2014/main" id="{205EBD22-BAAB-D031-716E-F9D6ECAE1B98}"/>
              </a:ext>
            </a:extLst>
          </p:cNvPr>
          <p:cNvSpPr>
            <a:spLocks noGrp="1"/>
          </p:cNvSpPr>
          <p:nvPr>
            <p:ph idx="1"/>
          </p:nvPr>
        </p:nvSpPr>
        <p:spPr/>
        <p:txBody>
          <a:bodyPr/>
          <a:lstStyle/>
          <a:p>
            <a:pPr algn="l" fontAlgn="base">
              <a:buFont typeface="+mj-lt"/>
              <a:buAutoNum type="arabicPeriod"/>
            </a:pPr>
            <a:r>
              <a:rPr lang="en-US" sz="1800" b="0" i="0" dirty="0">
                <a:solidFill>
                  <a:srgbClr val="6F6F77"/>
                </a:solidFill>
                <a:effectLst/>
                <a:latin typeface="Rubik"/>
              </a:rPr>
              <a:t>If the algorithm identifies an object in a grid cell, is the bounding box somehow related to the grid cell? Yes and no. Yes, because this cell includes the center of the bounding box. No, because of course the actual surrounding rectangle will hardly ever coincide with the boundaries of the grid cell.</a:t>
            </a:r>
            <a:endParaRPr lang="en-US" b="0" i="0" dirty="0">
              <a:solidFill>
                <a:srgbClr val="6F6F77"/>
              </a:solidFill>
              <a:effectLst/>
              <a:latin typeface="Rubik"/>
            </a:endParaRPr>
          </a:p>
          <a:p>
            <a:pPr algn="l" fontAlgn="base">
              <a:buFont typeface="+mj-lt"/>
              <a:buAutoNum type="arabicPeriod"/>
            </a:pPr>
            <a:r>
              <a:rPr lang="en-US" sz="1800" b="0" i="0" dirty="0">
                <a:solidFill>
                  <a:srgbClr val="6F6F77"/>
                </a:solidFill>
                <a:effectLst/>
                <a:latin typeface="Rubik"/>
              </a:rPr>
              <a:t>Because the grid has the same number of rows and columns, the analyzed images must be square and have the size appropriate to the given YOLO implementation. If images are rectangular or do not correspond to the size expected by the network, many YOLO implementations resize the input images and transform them to aspect ratio = 1 (e.g. replenishing images with black padding).</a:t>
            </a:r>
            <a:endParaRPr lang="en-US" b="0" i="0" dirty="0">
              <a:solidFill>
                <a:srgbClr val="6F6F77"/>
              </a:solidFill>
              <a:effectLst/>
              <a:latin typeface="Rubik"/>
            </a:endParaRPr>
          </a:p>
          <a:p>
            <a:endParaRPr lang="en-IN" dirty="0"/>
          </a:p>
        </p:txBody>
      </p:sp>
    </p:spTree>
    <p:extLst>
      <p:ext uri="{BB962C8B-B14F-4D97-AF65-F5344CB8AC3E}">
        <p14:creationId xmlns:p14="http://schemas.microsoft.com/office/powerpoint/2010/main" val="2640373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6490-9ADD-A06A-A445-EB25258BA9EE}"/>
              </a:ext>
            </a:extLst>
          </p:cNvPr>
          <p:cNvSpPr>
            <a:spLocks noGrp="1"/>
          </p:cNvSpPr>
          <p:nvPr>
            <p:ph type="title"/>
          </p:nvPr>
        </p:nvSpPr>
        <p:spPr/>
        <p:txBody>
          <a:bodyPr/>
          <a:lstStyle/>
          <a:p>
            <a:r>
              <a:rPr lang="en-IN" b="0" i="0" dirty="0">
                <a:solidFill>
                  <a:srgbClr val="3A3C41"/>
                </a:solidFill>
                <a:effectLst/>
                <a:latin typeface="Rubik"/>
              </a:rPr>
              <a:t>YOLO – the architecture</a:t>
            </a:r>
            <a:br>
              <a:rPr lang="en-IN" b="0" i="0" dirty="0">
                <a:solidFill>
                  <a:srgbClr val="3A3C41"/>
                </a:solidFill>
                <a:effectLst/>
                <a:latin typeface="Rubik"/>
              </a:rPr>
            </a:br>
            <a:endParaRPr lang="en-IN" dirty="0"/>
          </a:p>
        </p:txBody>
      </p:sp>
      <p:pic>
        <p:nvPicPr>
          <p:cNvPr id="4" name="Content Placeholder 3">
            <a:extLst>
              <a:ext uri="{FF2B5EF4-FFF2-40B4-BE49-F238E27FC236}">
                <a16:creationId xmlns:a16="http://schemas.microsoft.com/office/drawing/2014/main" id="{E70A428B-9B07-EBE3-0EA3-7043A7C77CF3}"/>
              </a:ext>
            </a:extLst>
          </p:cNvPr>
          <p:cNvPicPr>
            <a:picLocks noGrp="1" noChangeAspect="1"/>
          </p:cNvPicPr>
          <p:nvPr>
            <p:ph idx="1"/>
          </p:nvPr>
        </p:nvPicPr>
        <p:blipFill>
          <a:blip r:embed="rId2"/>
          <a:stretch>
            <a:fillRect/>
          </a:stretch>
        </p:blipFill>
        <p:spPr>
          <a:xfrm>
            <a:off x="1491916" y="1825625"/>
            <a:ext cx="6331821" cy="4351338"/>
          </a:xfrm>
          <a:prstGeom prst="rect">
            <a:avLst/>
          </a:prstGeom>
        </p:spPr>
      </p:pic>
    </p:spTree>
    <p:extLst>
      <p:ext uri="{BB962C8B-B14F-4D97-AF65-F5344CB8AC3E}">
        <p14:creationId xmlns:p14="http://schemas.microsoft.com/office/powerpoint/2010/main" val="1206745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AFBDA-F876-22DE-CF64-31573FCEFD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C38550-A43E-47A6-3EA2-70E145BAA140}"/>
              </a:ext>
            </a:extLst>
          </p:cNvPr>
          <p:cNvSpPr>
            <a:spLocks noGrp="1"/>
          </p:cNvSpPr>
          <p:nvPr>
            <p:ph idx="1"/>
          </p:nvPr>
        </p:nvSpPr>
        <p:spPr/>
        <p:txBody>
          <a:bodyPr/>
          <a:lstStyle/>
          <a:p>
            <a:pPr algn="l" fontAlgn="base"/>
            <a:r>
              <a:rPr lang="en-US" sz="1800" b="0" i="0" dirty="0">
                <a:solidFill>
                  <a:srgbClr val="6F6F77"/>
                </a:solidFill>
                <a:effectLst/>
                <a:latin typeface="Rubik"/>
              </a:rPr>
              <a:t>In the third version of the algorithm, the authors used the pretty extensive convolutional neural network with the architecture presented below. BTW: if you want to explore convolutional neural networks from scratch, there is </a:t>
            </a:r>
            <a:r>
              <a:rPr lang="en-US" sz="1800" b="0" i="0" u="none" strike="noStrike" dirty="0">
                <a:solidFill>
                  <a:srgbClr val="0AC775"/>
                </a:solidFill>
                <a:effectLst/>
                <a:latin typeface="Rubik"/>
                <a:hlinkClick r:id="rId2"/>
              </a:rPr>
              <a:t>a four-part tutorial on my blog</a:t>
            </a:r>
            <a:r>
              <a:rPr lang="en-US" sz="1800" b="0" i="0" dirty="0">
                <a:solidFill>
                  <a:srgbClr val="6F6F77"/>
                </a:solidFill>
                <a:effectLst/>
                <a:latin typeface="Rubik"/>
              </a:rPr>
              <a:t>.</a:t>
            </a:r>
            <a:endParaRPr lang="en-US" b="0" i="0" dirty="0">
              <a:solidFill>
                <a:srgbClr val="6F6F77"/>
              </a:solidFill>
              <a:effectLst/>
              <a:latin typeface="Rubik"/>
            </a:endParaRPr>
          </a:p>
          <a:p>
            <a:pPr algn="l" fontAlgn="base"/>
            <a:r>
              <a:rPr lang="en-US" sz="1800" b="0" i="0" dirty="0">
                <a:solidFill>
                  <a:srgbClr val="6F6F77"/>
                </a:solidFill>
                <a:effectLst/>
                <a:latin typeface="Rubik"/>
              </a:rPr>
              <a:t>The network has 53 convolutional layers, hence it was called Darknet-53.</a:t>
            </a:r>
            <a:endParaRPr lang="en-US" b="0" i="0" dirty="0">
              <a:solidFill>
                <a:srgbClr val="6F6F77"/>
              </a:solidFill>
              <a:effectLst/>
              <a:latin typeface="Rubik"/>
            </a:endParaRPr>
          </a:p>
          <a:p>
            <a:endParaRPr lang="en-IN" dirty="0"/>
          </a:p>
        </p:txBody>
      </p:sp>
    </p:spTree>
    <p:extLst>
      <p:ext uri="{BB962C8B-B14F-4D97-AF65-F5344CB8AC3E}">
        <p14:creationId xmlns:p14="http://schemas.microsoft.com/office/powerpoint/2010/main" val="378746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14B9-4DEE-7130-E317-BC1E0A6DAF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E7A126-A0CA-5744-1052-0BF466906845}"/>
              </a:ext>
            </a:extLst>
          </p:cNvPr>
          <p:cNvSpPr>
            <a:spLocks noGrp="1"/>
          </p:cNvSpPr>
          <p:nvPr>
            <p:ph idx="1"/>
          </p:nvPr>
        </p:nvSpPr>
        <p:spPr/>
        <p:txBody>
          <a:bodyPr/>
          <a:lstStyle/>
          <a:p>
            <a:r>
              <a:rPr lang="en-US">
                <a:hlinkClick r:id="rId2"/>
              </a:rPr>
              <a:t>YOLO Algorithm and YOLO Object Detection - Machine Learning (appsilon.com)</a:t>
            </a:r>
            <a:endParaRPr lang="en-IN"/>
          </a:p>
        </p:txBody>
      </p:sp>
    </p:spTree>
    <p:extLst>
      <p:ext uri="{BB962C8B-B14F-4D97-AF65-F5344CB8AC3E}">
        <p14:creationId xmlns:p14="http://schemas.microsoft.com/office/powerpoint/2010/main" val="2664997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7623-9CDD-9358-D656-01E16EDB59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DA4C23-04DD-6099-232E-54245044860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09960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2DC28E-CF1F-7CEF-14EE-58D8D6940CE2}"/>
              </a:ext>
            </a:extLst>
          </p:cNvPr>
          <p:cNvPicPr>
            <a:picLocks noGrp="1" noChangeAspect="1"/>
          </p:cNvPicPr>
          <p:nvPr>
            <p:ph idx="1"/>
          </p:nvPr>
        </p:nvPicPr>
        <p:blipFill>
          <a:blip r:embed="rId2"/>
          <a:stretch>
            <a:fillRect/>
          </a:stretch>
        </p:blipFill>
        <p:spPr>
          <a:xfrm>
            <a:off x="657726" y="797718"/>
            <a:ext cx="6352066" cy="5262563"/>
          </a:xfrm>
          <a:prstGeom prst="rect">
            <a:avLst/>
          </a:prstGeom>
        </p:spPr>
      </p:pic>
      <p:sp>
        <p:nvSpPr>
          <p:cNvPr id="5" name="TextBox 4">
            <a:extLst>
              <a:ext uri="{FF2B5EF4-FFF2-40B4-BE49-F238E27FC236}">
                <a16:creationId xmlns:a16="http://schemas.microsoft.com/office/drawing/2014/main" id="{C2230BB8-CBD2-68CE-B3D0-CDC192BDADC4}"/>
              </a:ext>
            </a:extLst>
          </p:cNvPr>
          <p:cNvSpPr txBox="1"/>
          <p:nvPr/>
        </p:nvSpPr>
        <p:spPr>
          <a:xfrm>
            <a:off x="7507705" y="1090863"/>
            <a:ext cx="3818021" cy="2862322"/>
          </a:xfrm>
          <a:prstGeom prst="rect">
            <a:avLst/>
          </a:prstGeom>
          <a:noFill/>
        </p:spPr>
        <p:txBody>
          <a:bodyPr wrap="square" rtlCol="0">
            <a:spAutoFit/>
          </a:bodyPr>
          <a:lstStyle/>
          <a:p>
            <a:pPr algn="l"/>
            <a:r>
              <a:rPr lang="en-US" b="0" i="0">
                <a:solidFill>
                  <a:srgbClr val="060913"/>
                </a:solidFill>
                <a:effectLst/>
                <a:latin typeface="Inter"/>
              </a:rPr>
              <a:t>The output from the RPN is then fed to a classifier that classifies the regions into classes.</a:t>
            </a:r>
          </a:p>
          <a:p>
            <a:pPr algn="l"/>
            <a:r>
              <a:rPr lang="en-US" b="0" i="0">
                <a:solidFill>
                  <a:srgbClr val="060913"/>
                </a:solidFill>
                <a:effectLst/>
                <a:latin typeface="Inter"/>
              </a:rPr>
              <a:t>While this gives accurate results in object detection with a high mean Average Precision (mAP), it results in multiple iterations taking place in the same image, thus slowing down the detection speed of the algorithm and preventing real-time detection.</a:t>
            </a:r>
          </a:p>
        </p:txBody>
      </p:sp>
    </p:spTree>
    <p:extLst>
      <p:ext uri="{BB962C8B-B14F-4D97-AF65-F5344CB8AC3E}">
        <p14:creationId xmlns:p14="http://schemas.microsoft.com/office/powerpoint/2010/main" val="327254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9926-A560-D90F-D865-4EBC4A46C62D}"/>
              </a:ext>
            </a:extLst>
          </p:cNvPr>
          <p:cNvSpPr>
            <a:spLocks noGrp="1"/>
          </p:cNvSpPr>
          <p:nvPr>
            <p:ph type="title"/>
          </p:nvPr>
        </p:nvSpPr>
        <p:spPr/>
        <p:txBody>
          <a:bodyPr/>
          <a:lstStyle/>
          <a:p>
            <a:r>
              <a:rPr lang="en-IN" b="1" i="0" dirty="0">
                <a:solidFill>
                  <a:srgbClr val="000000"/>
                </a:solidFill>
                <a:effectLst/>
                <a:latin typeface="Inter"/>
              </a:rPr>
              <a:t>What is YOLO?</a:t>
            </a:r>
            <a:br>
              <a:rPr lang="en-IN" b="0" i="0" dirty="0">
                <a:solidFill>
                  <a:srgbClr val="060913"/>
                </a:solidFill>
                <a:effectLst/>
                <a:latin typeface="Inter"/>
              </a:rPr>
            </a:br>
            <a:endParaRPr lang="en-IN" dirty="0"/>
          </a:p>
        </p:txBody>
      </p:sp>
      <p:sp>
        <p:nvSpPr>
          <p:cNvPr id="3" name="Content Placeholder 2">
            <a:extLst>
              <a:ext uri="{FF2B5EF4-FFF2-40B4-BE49-F238E27FC236}">
                <a16:creationId xmlns:a16="http://schemas.microsoft.com/office/drawing/2014/main" id="{ECE2C551-6FED-E4FF-F729-1F800323A495}"/>
              </a:ext>
            </a:extLst>
          </p:cNvPr>
          <p:cNvSpPr>
            <a:spLocks noGrp="1"/>
          </p:cNvSpPr>
          <p:nvPr>
            <p:ph idx="1"/>
          </p:nvPr>
        </p:nvSpPr>
        <p:spPr/>
        <p:txBody>
          <a:bodyPr/>
          <a:lstStyle/>
          <a:p>
            <a:pPr algn="l"/>
            <a:r>
              <a:rPr lang="en-US" b="0" i="0" dirty="0">
                <a:solidFill>
                  <a:srgbClr val="060913"/>
                </a:solidFill>
                <a:effectLst/>
                <a:latin typeface="Inter"/>
              </a:rPr>
              <a:t>Compared to the approach taken by object detection algorithms before YOLO, which repurpose classifiers to perform detection, YOLO proposes the use of an end-to-end </a:t>
            </a:r>
            <a:r>
              <a:rPr lang="en-US" b="0" i="0" u="none" strike="noStrike" dirty="0">
                <a:solidFill>
                  <a:srgbClr val="1064FE"/>
                </a:solidFill>
                <a:effectLst/>
                <a:latin typeface="Inter"/>
                <a:hlinkClick r:id="rId2"/>
              </a:rPr>
              <a:t>neural network</a:t>
            </a:r>
            <a:r>
              <a:rPr lang="en-US" b="0" i="0" dirty="0">
                <a:solidFill>
                  <a:srgbClr val="060913"/>
                </a:solidFill>
                <a:effectLst/>
                <a:latin typeface="Inter"/>
              </a:rPr>
              <a:t> that makes predictions of bounding boxes and class probabilities all at once.</a:t>
            </a:r>
            <a:br>
              <a:rPr lang="en-US" b="0" i="0" dirty="0">
                <a:solidFill>
                  <a:srgbClr val="060913"/>
                </a:solidFill>
                <a:effectLst/>
                <a:latin typeface="Inter"/>
              </a:rPr>
            </a:br>
            <a:endParaRPr lang="en-US" b="0" i="0" dirty="0">
              <a:solidFill>
                <a:srgbClr val="060913"/>
              </a:solidFill>
              <a:effectLst/>
              <a:latin typeface="Inter"/>
            </a:endParaRPr>
          </a:p>
          <a:p>
            <a:pPr algn="l"/>
            <a:r>
              <a:rPr lang="en-US" b="0" i="0" dirty="0">
                <a:solidFill>
                  <a:srgbClr val="060913"/>
                </a:solidFill>
                <a:effectLst/>
                <a:latin typeface="Inter"/>
              </a:rPr>
              <a:t>Following a fundamentally different approach to object detection, YOLO achieves state-of-the-art results beating other real-time object detection algorithms by a large margin.</a:t>
            </a:r>
          </a:p>
          <a:p>
            <a:endParaRPr lang="en-IN" dirty="0"/>
          </a:p>
        </p:txBody>
      </p:sp>
    </p:spTree>
    <p:extLst>
      <p:ext uri="{BB962C8B-B14F-4D97-AF65-F5344CB8AC3E}">
        <p14:creationId xmlns:p14="http://schemas.microsoft.com/office/powerpoint/2010/main" val="117235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57A5E-AD54-9B8C-BF32-863F9FE78C20}"/>
              </a:ext>
            </a:extLst>
          </p:cNvPr>
          <p:cNvSpPr>
            <a:spLocks noGrp="1"/>
          </p:cNvSpPr>
          <p:nvPr>
            <p:ph type="title"/>
          </p:nvPr>
        </p:nvSpPr>
        <p:spPr/>
        <p:txBody>
          <a:bodyPr/>
          <a:lstStyle/>
          <a:p>
            <a:r>
              <a:rPr lang="en-US" b="1" i="0" dirty="0">
                <a:solidFill>
                  <a:srgbClr val="000000"/>
                </a:solidFill>
                <a:effectLst/>
                <a:latin typeface="Inter"/>
              </a:rPr>
              <a:t>YOLO vs. other detectors</a:t>
            </a:r>
            <a:br>
              <a:rPr lang="en-US" b="0" i="0" dirty="0">
                <a:solidFill>
                  <a:srgbClr val="060913"/>
                </a:solidFill>
                <a:effectLst/>
                <a:latin typeface="Inter"/>
              </a:rPr>
            </a:br>
            <a:endParaRPr lang="en-IN" dirty="0"/>
          </a:p>
        </p:txBody>
      </p:sp>
      <p:sp>
        <p:nvSpPr>
          <p:cNvPr id="3" name="Content Placeholder 2">
            <a:extLst>
              <a:ext uri="{FF2B5EF4-FFF2-40B4-BE49-F238E27FC236}">
                <a16:creationId xmlns:a16="http://schemas.microsoft.com/office/drawing/2014/main" id="{D141EE74-88F3-8CC1-F7DC-8CC1B68E08B3}"/>
              </a:ext>
            </a:extLst>
          </p:cNvPr>
          <p:cNvSpPr>
            <a:spLocks noGrp="1"/>
          </p:cNvSpPr>
          <p:nvPr>
            <p:ph idx="1"/>
          </p:nvPr>
        </p:nvSpPr>
        <p:spPr/>
        <p:txBody>
          <a:bodyPr>
            <a:normAutofit fontScale="92500" lnSpcReduction="10000"/>
          </a:bodyPr>
          <a:lstStyle/>
          <a:p>
            <a:pPr algn="l"/>
            <a:r>
              <a:rPr lang="en-US" b="0" i="0" dirty="0">
                <a:solidFill>
                  <a:srgbClr val="060913"/>
                </a:solidFill>
                <a:effectLst/>
                <a:latin typeface="Inter"/>
              </a:rPr>
              <a:t>In addition to increased accuracy in predictions and a better Intersection over Union in</a:t>
            </a:r>
            <a:r>
              <a:rPr lang="en-US" b="0" i="0" u="none" strike="noStrike" dirty="0">
                <a:solidFill>
                  <a:srgbClr val="1064FE"/>
                </a:solidFill>
                <a:effectLst/>
                <a:latin typeface="Inter"/>
                <a:hlinkClick r:id="rId2"/>
              </a:rPr>
              <a:t> bounding boxes</a:t>
            </a:r>
            <a:r>
              <a:rPr lang="en-US" b="0" i="0" dirty="0">
                <a:solidFill>
                  <a:srgbClr val="060913"/>
                </a:solidFill>
                <a:effectLst/>
                <a:latin typeface="Inter"/>
              </a:rPr>
              <a:t> (compared to real-time object detectors), YOLO has the inherent advantage of speed.</a:t>
            </a:r>
          </a:p>
          <a:p>
            <a:pPr algn="l"/>
            <a:r>
              <a:rPr lang="en-US" b="0" i="0" dirty="0">
                <a:solidFill>
                  <a:srgbClr val="060913"/>
                </a:solidFill>
                <a:effectLst/>
                <a:latin typeface="Inter"/>
              </a:rPr>
              <a:t>YOLO is a much faster algorithm than its counterparts, running at as high as 45 FPS.</a:t>
            </a:r>
          </a:p>
          <a:p>
            <a:pPr algn="l"/>
            <a:r>
              <a:rPr lang="en-US" b="0" i="0" dirty="0">
                <a:solidFill>
                  <a:srgbClr val="060913"/>
                </a:solidFill>
                <a:effectLst/>
                <a:latin typeface="Inter"/>
              </a:rPr>
              <a:t>While algorithms like Faster RCNN work by detecting possible regions of interest using the Region Proposal Network and then perform recognition on those regions separately, YOLO performs all of its predictions with the help of a single fully connected layer.</a:t>
            </a:r>
          </a:p>
          <a:p>
            <a:pPr algn="l"/>
            <a:r>
              <a:rPr lang="en-US" b="0" i="0" dirty="0">
                <a:solidFill>
                  <a:srgbClr val="060913"/>
                </a:solidFill>
                <a:effectLst/>
                <a:latin typeface="Inter"/>
              </a:rPr>
              <a:t>Methods that use Region Proposal Networks thus end up performing multiple iterations for the same image, while YOLO gets away with a single iteration.  </a:t>
            </a:r>
          </a:p>
          <a:p>
            <a:endParaRPr lang="en-IN" dirty="0"/>
          </a:p>
        </p:txBody>
      </p:sp>
    </p:spTree>
    <p:extLst>
      <p:ext uri="{BB962C8B-B14F-4D97-AF65-F5344CB8AC3E}">
        <p14:creationId xmlns:p14="http://schemas.microsoft.com/office/powerpoint/2010/main" val="166978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2894-6820-4326-BB7D-AFF9153D80FC}"/>
              </a:ext>
            </a:extLst>
          </p:cNvPr>
          <p:cNvSpPr>
            <a:spLocks noGrp="1"/>
          </p:cNvSpPr>
          <p:nvPr>
            <p:ph type="title"/>
          </p:nvPr>
        </p:nvSpPr>
        <p:spPr/>
        <p:txBody>
          <a:bodyPr/>
          <a:lstStyle/>
          <a:p>
            <a:r>
              <a:rPr lang="en-IN" b="1" i="0" dirty="0">
                <a:solidFill>
                  <a:srgbClr val="000000"/>
                </a:solidFill>
                <a:effectLst/>
                <a:latin typeface="Inter"/>
              </a:rPr>
              <a:t>YOLO limitations</a:t>
            </a:r>
            <a:br>
              <a:rPr lang="en-IN" b="0" i="0" dirty="0">
                <a:solidFill>
                  <a:srgbClr val="1F1F1F"/>
                </a:solidFill>
                <a:effectLst/>
                <a:latin typeface="Inter"/>
              </a:rPr>
            </a:br>
            <a:endParaRPr lang="en-IN" dirty="0"/>
          </a:p>
        </p:txBody>
      </p:sp>
      <p:sp>
        <p:nvSpPr>
          <p:cNvPr id="3" name="Content Placeholder 2">
            <a:extLst>
              <a:ext uri="{FF2B5EF4-FFF2-40B4-BE49-F238E27FC236}">
                <a16:creationId xmlns:a16="http://schemas.microsoft.com/office/drawing/2014/main" id="{C4DE7234-F645-37FC-4981-449A7CE19A75}"/>
              </a:ext>
            </a:extLst>
          </p:cNvPr>
          <p:cNvSpPr>
            <a:spLocks noGrp="1"/>
          </p:cNvSpPr>
          <p:nvPr>
            <p:ph idx="1"/>
          </p:nvPr>
        </p:nvSpPr>
        <p:spPr/>
        <p:txBody>
          <a:bodyPr>
            <a:normAutofit fontScale="92500"/>
          </a:bodyPr>
          <a:lstStyle/>
          <a:p>
            <a:pPr algn="l"/>
            <a:r>
              <a:rPr lang="en-US" b="0" i="0" dirty="0">
                <a:solidFill>
                  <a:srgbClr val="060913"/>
                </a:solidFill>
                <a:effectLst/>
                <a:latin typeface="Inter"/>
              </a:rPr>
              <a:t>Although YOLO does seem to be the best algorithm to use if you have an object detection problem to solve, it comes with several limitations.</a:t>
            </a:r>
          </a:p>
          <a:p>
            <a:pPr algn="l"/>
            <a:r>
              <a:rPr lang="en-US" b="0" i="0" dirty="0">
                <a:solidFill>
                  <a:srgbClr val="060913"/>
                </a:solidFill>
                <a:effectLst/>
                <a:latin typeface="Inter"/>
              </a:rPr>
              <a:t>YOLO struggles to detect and segregate small objects in images that appear in groups, as each grid is constrained to detect only a single object. Small objects that naturally come in groups, such as a line of ants, are therefore hard for YOLO to detect and localize.</a:t>
            </a:r>
          </a:p>
          <a:p>
            <a:pPr algn="l"/>
            <a:r>
              <a:rPr lang="en-US" b="0" i="0" dirty="0">
                <a:solidFill>
                  <a:srgbClr val="060913"/>
                </a:solidFill>
                <a:effectLst/>
                <a:latin typeface="Inter"/>
              </a:rPr>
              <a:t>YOLO is also characterized by lower accuracy when compared to much slower object detection algorithms like Fast RCNN.</a:t>
            </a:r>
          </a:p>
          <a:p>
            <a:pPr algn="l"/>
            <a:r>
              <a:rPr lang="en-US" b="0" i="0" dirty="0">
                <a:solidFill>
                  <a:srgbClr val="060913"/>
                </a:solidFill>
                <a:effectLst/>
                <a:latin typeface="Inter"/>
              </a:rPr>
              <a:t>Now, before we deep dive into more details about the YOLO architecture and methodology, let's go over some of the important terminology.</a:t>
            </a:r>
          </a:p>
          <a:p>
            <a:endParaRPr lang="en-IN" dirty="0"/>
          </a:p>
        </p:txBody>
      </p:sp>
    </p:spTree>
    <p:extLst>
      <p:ext uri="{BB962C8B-B14F-4D97-AF65-F5344CB8AC3E}">
        <p14:creationId xmlns:p14="http://schemas.microsoft.com/office/powerpoint/2010/main" val="194112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D53C-9DAD-73DF-0BB3-CA807D09BB95}"/>
              </a:ext>
            </a:extLst>
          </p:cNvPr>
          <p:cNvSpPr>
            <a:spLocks noGrp="1"/>
          </p:cNvSpPr>
          <p:nvPr>
            <p:ph type="title"/>
          </p:nvPr>
        </p:nvSpPr>
        <p:spPr/>
        <p:txBody>
          <a:bodyPr/>
          <a:lstStyle/>
          <a:p>
            <a:r>
              <a:rPr lang="en-IN" b="1" i="0" dirty="0">
                <a:solidFill>
                  <a:srgbClr val="000000"/>
                </a:solidFill>
                <a:effectLst/>
                <a:latin typeface="Inter"/>
              </a:rPr>
              <a:t>Intersection over Union (</a:t>
            </a:r>
            <a:r>
              <a:rPr lang="en-IN" b="1" i="0" dirty="0" err="1">
                <a:solidFill>
                  <a:srgbClr val="000000"/>
                </a:solidFill>
                <a:effectLst/>
                <a:latin typeface="Inter"/>
              </a:rPr>
              <a:t>IoU</a:t>
            </a:r>
            <a:r>
              <a:rPr lang="en-IN" b="1" i="0" dirty="0">
                <a:solidFill>
                  <a:srgbClr val="000000"/>
                </a:solidFill>
                <a:effectLst/>
                <a:latin typeface="Inter"/>
              </a:rPr>
              <a:t>)</a:t>
            </a:r>
            <a:endParaRPr lang="en-IN" dirty="0"/>
          </a:p>
        </p:txBody>
      </p:sp>
      <p:sp>
        <p:nvSpPr>
          <p:cNvPr id="3" name="Content Placeholder 2">
            <a:extLst>
              <a:ext uri="{FF2B5EF4-FFF2-40B4-BE49-F238E27FC236}">
                <a16:creationId xmlns:a16="http://schemas.microsoft.com/office/drawing/2014/main" id="{0D30044B-C358-AA0F-84EC-C006E84ABE3A}"/>
              </a:ext>
            </a:extLst>
          </p:cNvPr>
          <p:cNvSpPr>
            <a:spLocks noGrp="1"/>
          </p:cNvSpPr>
          <p:nvPr>
            <p:ph sz="half" idx="1"/>
          </p:nvPr>
        </p:nvSpPr>
        <p:spPr/>
        <p:txBody>
          <a:bodyPr>
            <a:normAutofit fontScale="77500" lnSpcReduction="20000"/>
          </a:bodyPr>
          <a:lstStyle/>
          <a:p>
            <a:pPr algn="l"/>
            <a:r>
              <a:rPr lang="en-US" b="0" i="0" dirty="0">
                <a:solidFill>
                  <a:srgbClr val="060913"/>
                </a:solidFill>
                <a:effectLst/>
                <a:latin typeface="Inter"/>
              </a:rPr>
              <a:t>Intersection over Union is a popular metric to measure localization accuracy and calculate localization errors in object detection models.</a:t>
            </a:r>
          </a:p>
          <a:p>
            <a:pPr algn="l"/>
            <a:r>
              <a:rPr lang="en-US" b="0" i="0" dirty="0">
                <a:solidFill>
                  <a:srgbClr val="060913"/>
                </a:solidFill>
                <a:effectLst/>
                <a:latin typeface="Inter"/>
              </a:rPr>
              <a:t>To calculate the </a:t>
            </a:r>
            <a:r>
              <a:rPr lang="en-US" b="0" i="0" dirty="0" err="1">
                <a:solidFill>
                  <a:srgbClr val="060913"/>
                </a:solidFill>
                <a:effectLst/>
                <a:latin typeface="Inter"/>
              </a:rPr>
              <a:t>IoU</a:t>
            </a:r>
            <a:r>
              <a:rPr lang="en-US" b="0" i="0" dirty="0">
                <a:solidFill>
                  <a:srgbClr val="060913"/>
                </a:solidFill>
                <a:effectLst/>
                <a:latin typeface="Inter"/>
              </a:rPr>
              <a:t> with the predictions and the ground truth, we first take the intersecting area between the bounding boxes for a particular prediction and the ground truth bounding boxes of the same area. Following this, we calculate the total area covered by the two bounding boxes—also known as the </a:t>
            </a:r>
            <a:r>
              <a:rPr lang="en-US" b="0" i="1" dirty="0">
                <a:solidFill>
                  <a:srgbClr val="060913"/>
                </a:solidFill>
                <a:effectLst/>
                <a:latin typeface="Inter"/>
              </a:rPr>
              <a:t>Union</a:t>
            </a:r>
            <a:r>
              <a:rPr lang="en-US" b="0" i="0" dirty="0">
                <a:solidFill>
                  <a:srgbClr val="060913"/>
                </a:solidFill>
                <a:effectLst/>
                <a:latin typeface="Inter"/>
              </a:rPr>
              <a:t>.</a:t>
            </a:r>
          </a:p>
          <a:p>
            <a:pPr algn="l"/>
            <a:r>
              <a:rPr lang="en-US" b="0" i="0" dirty="0">
                <a:solidFill>
                  <a:srgbClr val="060913"/>
                </a:solidFill>
                <a:effectLst/>
                <a:latin typeface="Inter"/>
              </a:rPr>
              <a:t>The intersection divided by the Union, gives us the ratio of the overlap to the total area, providing a good estimate of how close the bounding box is to the original prediction.</a:t>
            </a:r>
          </a:p>
          <a:p>
            <a:endParaRPr lang="en-IN" dirty="0"/>
          </a:p>
        </p:txBody>
      </p:sp>
      <p:pic>
        <p:nvPicPr>
          <p:cNvPr id="5" name="Content Placeholder 4">
            <a:extLst>
              <a:ext uri="{FF2B5EF4-FFF2-40B4-BE49-F238E27FC236}">
                <a16:creationId xmlns:a16="http://schemas.microsoft.com/office/drawing/2014/main" id="{C767C6AE-EC99-61BD-59B4-34375333C016}"/>
              </a:ext>
            </a:extLst>
          </p:cNvPr>
          <p:cNvPicPr>
            <a:picLocks noGrp="1" noChangeAspect="1"/>
          </p:cNvPicPr>
          <p:nvPr>
            <p:ph sz="half" idx="2"/>
          </p:nvPr>
        </p:nvPicPr>
        <p:blipFill>
          <a:blip r:embed="rId2"/>
          <a:stretch>
            <a:fillRect/>
          </a:stretch>
        </p:blipFill>
        <p:spPr>
          <a:xfrm>
            <a:off x="7215187" y="3258344"/>
            <a:ext cx="3095625" cy="1485900"/>
          </a:xfrm>
          <a:prstGeom prst="rect">
            <a:avLst/>
          </a:prstGeom>
        </p:spPr>
      </p:pic>
    </p:spTree>
    <p:extLst>
      <p:ext uri="{BB962C8B-B14F-4D97-AF65-F5344CB8AC3E}">
        <p14:creationId xmlns:p14="http://schemas.microsoft.com/office/powerpoint/2010/main" val="701195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D2C0-F23A-5356-0BFA-10706CAC33BD}"/>
              </a:ext>
            </a:extLst>
          </p:cNvPr>
          <p:cNvSpPr>
            <a:spLocks noGrp="1"/>
          </p:cNvSpPr>
          <p:nvPr>
            <p:ph type="title"/>
          </p:nvPr>
        </p:nvSpPr>
        <p:spPr/>
        <p:txBody>
          <a:bodyPr/>
          <a:lstStyle/>
          <a:p>
            <a:r>
              <a:rPr lang="en-IN" b="1" i="0" dirty="0">
                <a:solidFill>
                  <a:srgbClr val="000000"/>
                </a:solidFill>
                <a:effectLst/>
                <a:latin typeface="Inter"/>
              </a:rPr>
              <a:t>Average Precision (AP)</a:t>
            </a:r>
            <a:br>
              <a:rPr lang="en-IN" b="0" i="0" dirty="0">
                <a:solidFill>
                  <a:srgbClr val="272F40"/>
                </a:solidFill>
                <a:effectLst/>
                <a:latin typeface="Inter"/>
              </a:rPr>
            </a:br>
            <a:endParaRPr lang="en-IN" dirty="0"/>
          </a:p>
        </p:txBody>
      </p:sp>
      <p:sp>
        <p:nvSpPr>
          <p:cNvPr id="3" name="Content Placeholder 2">
            <a:extLst>
              <a:ext uri="{FF2B5EF4-FFF2-40B4-BE49-F238E27FC236}">
                <a16:creationId xmlns:a16="http://schemas.microsoft.com/office/drawing/2014/main" id="{9363B711-AE8B-02A9-D613-61F1F1CD66A1}"/>
              </a:ext>
            </a:extLst>
          </p:cNvPr>
          <p:cNvSpPr>
            <a:spLocks noGrp="1"/>
          </p:cNvSpPr>
          <p:nvPr>
            <p:ph idx="1"/>
          </p:nvPr>
        </p:nvSpPr>
        <p:spPr/>
        <p:txBody>
          <a:bodyPr>
            <a:normAutofit fontScale="92500" lnSpcReduction="20000"/>
          </a:bodyPr>
          <a:lstStyle/>
          <a:p>
            <a:pPr algn="l"/>
            <a:r>
              <a:rPr lang="en-US" b="0" i="0" dirty="0">
                <a:solidFill>
                  <a:srgbClr val="060913"/>
                </a:solidFill>
                <a:effectLst/>
                <a:latin typeface="Inter"/>
              </a:rPr>
              <a:t>Average Precision is calculated as the area under a precision vs recall curve for a set of predictions.</a:t>
            </a:r>
          </a:p>
          <a:p>
            <a:pPr algn="l"/>
            <a:r>
              <a:rPr lang="en-US" b="0" i="0" dirty="0">
                <a:solidFill>
                  <a:srgbClr val="060913"/>
                </a:solidFill>
                <a:effectLst/>
                <a:latin typeface="Inter"/>
              </a:rPr>
              <a:t>Recall is calculated as the ratio of the total predictions made by the model under a class with a total of existing labels for the class. </a:t>
            </a:r>
          </a:p>
          <a:p>
            <a:pPr algn="l"/>
            <a:r>
              <a:rPr lang="en-US" b="0" i="0" dirty="0">
                <a:solidFill>
                  <a:srgbClr val="060913"/>
                </a:solidFill>
                <a:effectLst/>
                <a:latin typeface="Inter"/>
              </a:rPr>
              <a:t>On the other hand, Precision refers to the ratio of true positives with respect to the total predictions made by the model.</a:t>
            </a:r>
          </a:p>
          <a:p>
            <a:pPr algn="l"/>
            <a:r>
              <a:rPr lang="en-US" b="0" i="0" dirty="0">
                <a:solidFill>
                  <a:srgbClr val="060913"/>
                </a:solidFill>
                <a:effectLst/>
                <a:latin typeface="Inter"/>
              </a:rPr>
              <a:t>The area under the precision vs recall curve gives us the Average Precision per class for the model. The average of this value, taken over all classes, is termed as mean Average Precision (</a:t>
            </a:r>
            <a:r>
              <a:rPr lang="en-US" b="0" i="0" dirty="0" err="1">
                <a:solidFill>
                  <a:srgbClr val="060913"/>
                </a:solidFill>
                <a:effectLst/>
                <a:latin typeface="Inter"/>
              </a:rPr>
              <a:t>mAP</a:t>
            </a:r>
            <a:r>
              <a:rPr lang="en-US" b="0" i="0" dirty="0">
                <a:solidFill>
                  <a:srgbClr val="060913"/>
                </a:solidFill>
                <a:effectLst/>
                <a:latin typeface="Inter"/>
              </a:rPr>
              <a:t>).</a:t>
            </a:r>
          </a:p>
          <a:p>
            <a:pPr algn="l"/>
            <a:r>
              <a:rPr lang="en-US" b="1" i="0" dirty="0">
                <a:solidFill>
                  <a:srgbClr val="000000"/>
                </a:solidFill>
                <a:effectLst/>
                <a:latin typeface="Inter"/>
              </a:rPr>
              <a:t>💡 Note:</a:t>
            </a:r>
            <a:r>
              <a:rPr lang="en-US" b="0" i="0" dirty="0">
                <a:solidFill>
                  <a:srgbClr val="060913"/>
                </a:solidFill>
                <a:effectLst/>
                <a:latin typeface="Inter"/>
              </a:rPr>
              <a:t> In object detection, precision and recall are not for class predictions, but for predictions of boundary boxes for measuring the decision performance. An </a:t>
            </a:r>
            <a:r>
              <a:rPr lang="en-US" b="0" i="0" dirty="0" err="1">
                <a:solidFill>
                  <a:srgbClr val="060913"/>
                </a:solidFill>
                <a:effectLst/>
                <a:latin typeface="Inter"/>
              </a:rPr>
              <a:t>IoU</a:t>
            </a:r>
            <a:r>
              <a:rPr lang="en-US" b="0" i="0" dirty="0">
                <a:solidFill>
                  <a:srgbClr val="060913"/>
                </a:solidFill>
                <a:effectLst/>
                <a:latin typeface="Inter"/>
              </a:rPr>
              <a:t> value &gt; 0.5. is taken as a positive prediction, while an </a:t>
            </a:r>
            <a:r>
              <a:rPr lang="en-US" b="0" i="0" dirty="0" err="1">
                <a:solidFill>
                  <a:srgbClr val="060913"/>
                </a:solidFill>
                <a:effectLst/>
                <a:latin typeface="Inter"/>
              </a:rPr>
              <a:t>IoU</a:t>
            </a:r>
            <a:r>
              <a:rPr lang="en-US" b="0" i="0" dirty="0">
                <a:solidFill>
                  <a:srgbClr val="060913"/>
                </a:solidFill>
                <a:effectLst/>
                <a:latin typeface="Inter"/>
              </a:rPr>
              <a:t> value &lt; 0.5 is a negative prediction.</a:t>
            </a:r>
          </a:p>
          <a:p>
            <a:endParaRPr lang="en-IN" dirty="0"/>
          </a:p>
        </p:txBody>
      </p:sp>
    </p:spTree>
    <p:extLst>
      <p:ext uri="{BB962C8B-B14F-4D97-AF65-F5344CB8AC3E}">
        <p14:creationId xmlns:p14="http://schemas.microsoft.com/office/powerpoint/2010/main" val="3499410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3657</Words>
  <Application>Microsoft Office PowerPoint</Application>
  <PresentationFormat>Widescreen</PresentationFormat>
  <Paragraphs>117</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Calibri Light</vt:lpstr>
      <vt:lpstr>inherit</vt:lpstr>
      <vt:lpstr>Inter</vt:lpstr>
      <vt:lpstr>Maven Pro</vt:lpstr>
      <vt:lpstr>Raleway</vt:lpstr>
      <vt:lpstr>Rubik</vt:lpstr>
      <vt:lpstr>Office Theme</vt:lpstr>
      <vt:lpstr>PowerPoint Presentation</vt:lpstr>
      <vt:lpstr>PowerPoint Presentation</vt:lpstr>
      <vt:lpstr>Two-stage object detection </vt:lpstr>
      <vt:lpstr>PowerPoint Presentation</vt:lpstr>
      <vt:lpstr>What is YOLO? </vt:lpstr>
      <vt:lpstr>YOLO vs. other detectors </vt:lpstr>
      <vt:lpstr>YOLO limitations </vt:lpstr>
      <vt:lpstr>Intersection over Union (IoU)</vt:lpstr>
      <vt:lpstr>Average Precision (AP) </vt:lpstr>
      <vt:lpstr>Algorithms based on regression </vt:lpstr>
      <vt:lpstr>How does YOLO work? </vt:lpstr>
      <vt:lpstr>How does YOLO work? </vt:lpstr>
      <vt:lpstr>Understanding YOLO object detection: the YOLO algorithm </vt:lpstr>
      <vt:lpstr>PowerPoint Presentation</vt:lpstr>
      <vt:lpstr>PowerPoint Presentation</vt:lpstr>
      <vt:lpstr>PowerPoint Presentation</vt:lpstr>
      <vt:lpstr>PowerPoint Presentation</vt:lpstr>
      <vt:lpstr>YOLO Architecture </vt:lpstr>
      <vt:lpstr>Here's a timeline showcasing YOLO's development in recent years.</vt:lpstr>
      <vt:lpstr>YOLOv1 </vt:lpstr>
      <vt:lpstr>YOLOV1 algorithm</vt:lpstr>
      <vt:lpstr>YOLOv2 </vt:lpstr>
      <vt:lpstr>YOLOv2 detection examples with a wide variety of categories</vt:lpstr>
      <vt:lpstr>The differences: YOLO, YOLOv2, YOLO9000, YOLOv3, YOLOv4+ </vt:lpstr>
      <vt:lpstr>YOLO9000 </vt:lpstr>
      <vt:lpstr>YOLOv3 </vt:lpstr>
      <vt:lpstr>PowerPoint Presentation</vt:lpstr>
      <vt:lpstr>YOLOv4 </vt:lpstr>
      <vt:lpstr>PowerPoint Presentation</vt:lpstr>
      <vt:lpstr>YOLOv5 </vt:lpstr>
      <vt:lpstr>PowerPoint Presentation</vt:lpstr>
      <vt:lpstr>YOLO fast object detection and classification – how does it work? </vt:lpstr>
      <vt:lpstr>PowerPoint Presentation</vt:lpstr>
      <vt:lpstr>PowerPoint Presentation</vt:lpstr>
      <vt:lpstr> Two important points that may have caught your attention: </vt:lpstr>
      <vt:lpstr>YOLO – the architecture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Smita Kulkarni</dc:creator>
  <cp:lastModifiedBy>Smita Kulkarni</cp:lastModifiedBy>
  <cp:revision>2</cp:revision>
  <dcterms:created xsi:type="dcterms:W3CDTF">2022-10-11T16:45:10Z</dcterms:created>
  <dcterms:modified xsi:type="dcterms:W3CDTF">2022-10-11T18:13:39Z</dcterms:modified>
</cp:coreProperties>
</file>